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324" r:id="rId5"/>
    <p:sldId id="259" r:id="rId6"/>
    <p:sldId id="331" r:id="rId7"/>
    <p:sldId id="261" r:id="rId8"/>
    <p:sldId id="403" r:id="rId9"/>
    <p:sldId id="267" r:id="rId10"/>
    <p:sldId id="404" r:id="rId11"/>
    <p:sldId id="270" r:id="rId12"/>
    <p:sldId id="420" r:id="rId13"/>
    <p:sldId id="397" r:id="rId14"/>
    <p:sldId id="405" r:id="rId15"/>
    <p:sldId id="285" r:id="rId16"/>
    <p:sldId id="398" r:id="rId17"/>
    <p:sldId id="399" r:id="rId18"/>
    <p:sldId id="400" r:id="rId19"/>
    <p:sldId id="406" r:id="rId20"/>
    <p:sldId id="401" r:id="rId21"/>
    <p:sldId id="402" r:id="rId22"/>
    <p:sldId id="407" r:id="rId23"/>
    <p:sldId id="408" r:id="rId24"/>
    <p:sldId id="409" r:id="rId25"/>
    <p:sldId id="410" r:id="rId26"/>
    <p:sldId id="423" r:id="rId27"/>
    <p:sldId id="424" r:id="rId28"/>
    <p:sldId id="425" r:id="rId29"/>
    <p:sldId id="421" r:id="rId30"/>
    <p:sldId id="342" r:id="rId31"/>
    <p:sldId id="422" r:id="rId32"/>
    <p:sldId id="31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ase 3 Week 5" id="{E565D621-3968-4E1C-A65A-4C314F87EE41}">
          <p14:sldIdLst>
            <p14:sldId id="324"/>
            <p14:sldId id="259"/>
          </p14:sldIdLst>
        </p14:section>
        <p14:section name="Welcome &amp; Attendance" id="{199B80D8-949A-4CD7-9835-7B09F61C011D}">
          <p14:sldIdLst>
            <p14:sldId id="331"/>
            <p14:sldId id="261"/>
          </p14:sldIdLst>
        </p14:section>
        <p14:section name="Review" id="{86B2967F-559F-4D65-B651-EC029BCAEE66}">
          <p14:sldIdLst>
            <p14:sldId id="403"/>
            <p14:sldId id="267"/>
          </p14:sldIdLst>
        </p14:section>
        <p14:section name="Key Performance Indicators" id="{EEFBE734-DC36-41D0-B03E-DB77F85D1433}">
          <p14:sldIdLst>
            <p14:sldId id="404"/>
            <p14:sldId id="270"/>
            <p14:sldId id="420"/>
            <p14:sldId id="397"/>
          </p14:sldIdLst>
        </p14:section>
        <p14:section name="Business Planning" id="{A5AF9FD4-9502-4700-B51B-5BD547D21B2F}">
          <p14:sldIdLst>
            <p14:sldId id="405"/>
            <p14:sldId id="285"/>
            <p14:sldId id="398"/>
            <p14:sldId id="399"/>
            <p14:sldId id="400"/>
          </p14:sldIdLst>
        </p14:section>
        <p14:section name="Company Meetings" id="{9C264A73-96F2-44E9-A355-A7D8CB9AFB8C}">
          <p14:sldIdLst>
            <p14:sldId id="406"/>
            <p14:sldId id="401"/>
            <p14:sldId id="402"/>
          </p14:sldIdLst>
        </p14:section>
        <p14:section name="Product or Service Approval" id="{8896F58C-8EAF-4127-AE53-EAA71333D037}">
          <p14:sldIdLst>
            <p14:sldId id="407"/>
            <p14:sldId id="408"/>
          </p14:sldIdLst>
        </p14:section>
        <p14:section name="Record Keeping Review" id="{081FBEDB-79BA-40DA-B6BF-0B9AD9C14040}">
          <p14:sldIdLst>
            <p14:sldId id="409"/>
            <p14:sldId id="410"/>
            <p14:sldId id="423"/>
            <p14:sldId id="424"/>
            <p14:sldId id="425"/>
          </p14:sldIdLst>
        </p14:section>
        <p14:section name="Resiliency Modules" id="{0FAC38A5-8E41-400F-B17A-D32C423A7658}">
          <p14:sldIdLst>
            <p14:sldId id="421"/>
            <p14:sldId id="342"/>
          </p14:sldIdLst>
        </p14:section>
        <p14:section name="Questions &amp; Wrap Up" id="{3FA24200-E876-4AAD-A0CD-A770562A1BBD}">
          <p14:sldIdLst>
            <p14:sldId id="422"/>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20D8D4-F8E6-CAA8-D1D4-4C8FDCC121FB}" name="Emily Pretzlaff" initials="EP" userId="S::epretzlaff@jacanada.org::1a10b1fd-1aca-46ec-af12-a7cb0e66498c" providerId="AD"/>
  <p188:author id="{3CF3DBFD-B2D7-6D31-FFB7-89353B3139BE}" name="Jennifer James" initials="JJ" userId="S::jjames@jacanada.org::4f37fda8-0366-4266-bdd5-bef169fdb7b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04D"/>
    <a:srgbClr val="C2E8EC"/>
    <a:srgbClr val="99D9DF"/>
    <a:srgbClr val="E3E24F"/>
    <a:srgbClr val="285F74"/>
    <a:srgbClr val="00C0CA"/>
    <a:srgbClr val="00A0AF"/>
    <a:srgbClr val="008B9C"/>
    <a:srgbClr val="28708B"/>
    <a:srgbClr val="8FC4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411D90-9B72-437C-A199-DAF6ECBD1CAD}" v="4" dt="2026-01-19T03:32:41.7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4" autoAdjust="0"/>
    <p:restoredTop sz="71517" autoAdjust="0"/>
  </p:normalViewPr>
  <p:slideViewPr>
    <p:cSldViewPr snapToGrid="0">
      <p:cViewPr varScale="1">
        <p:scale>
          <a:sx n="80" d="100"/>
          <a:sy n="80" d="100"/>
        </p:scale>
        <p:origin x="175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AB59E-DEAF-EC42-AACC-760E2BDA85C8}" type="datetimeFigureOut">
              <a:rPr lang="en-US" smtClean="0"/>
              <a:t>1/18/2026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85358-D601-7D46-9F3D-398F8A79E014}" type="slidenum">
              <a:rPr lang="en-US" smtClean="0"/>
              <a:t>‹#›</a:t>
            </a:fld>
            <a:endParaRPr lang="en-US"/>
          </a:p>
        </p:txBody>
      </p:sp>
    </p:spTree>
    <p:extLst>
      <p:ext uri="{BB962C8B-B14F-4D97-AF65-F5344CB8AC3E}">
        <p14:creationId xmlns:p14="http://schemas.microsoft.com/office/powerpoint/2010/main" val="348581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Attendance (5 min)</a:t>
            </a:r>
          </a:p>
          <a:p>
            <a:pPr marL="171450" indent="-171450">
              <a:buFont typeface="Arial" panose="020B0604020202020204" pitchFamily="34" charset="0"/>
              <a:buChar char="•"/>
            </a:pPr>
            <a:r>
              <a:rPr lang="en-US" b="0" dirty="0"/>
              <a:t>Review the attendance procedure with the VP HR and his/her team, as they should now be responsible for taking weekly attendance.</a:t>
            </a:r>
          </a:p>
        </p:txBody>
      </p:sp>
      <p:sp>
        <p:nvSpPr>
          <p:cNvPr id="4" name="Slide Number Placeholder 3"/>
          <p:cNvSpPr>
            <a:spLocks noGrp="1"/>
          </p:cNvSpPr>
          <p:nvPr>
            <p:ph type="sldNum" sz="quarter" idx="5"/>
          </p:nvPr>
        </p:nvSpPr>
        <p:spPr/>
        <p:txBody>
          <a:bodyPr/>
          <a:lstStyle/>
          <a:p>
            <a:fld id="{16D85358-D601-7D46-9F3D-398F8A79E014}" type="slidenum">
              <a:rPr lang="en-US" smtClean="0"/>
              <a:t>3</a:t>
            </a:fld>
            <a:endParaRPr lang="en-US"/>
          </a:p>
        </p:txBody>
      </p:sp>
    </p:spTree>
    <p:extLst>
      <p:ext uri="{BB962C8B-B14F-4D97-AF65-F5344CB8AC3E}">
        <p14:creationId xmlns:p14="http://schemas.microsoft.com/office/powerpoint/2010/main" val="1255076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Business Planning (50 mins)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Using the </a:t>
            </a:r>
            <a:r>
              <a:rPr lang="en-US" sz="1200" b="0" i="0" u="none" strike="noStrike" kern="1200" dirty="0">
                <a:solidFill>
                  <a:schemeClr val="tx1"/>
                </a:solidFill>
                <a:effectLst/>
                <a:latin typeface="+mn-lt"/>
                <a:ea typeface="+mn-ea"/>
                <a:cs typeface="+mn-cs"/>
              </a:rPr>
              <a:t>Department Responsibilities</a:t>
            </a:r>
            <a:r>
              <a:rPr lang="en-US" sz="1200" b="0" i="0" kern="1200" dirty="0">
                <a:solidFill>
                  <a:schemeClr val="tx1"/>
                </a:solidFill>
                <a:effectLst/>
                <a:latin typeface="+mn-lt"/>
                <a:ea typeface="+mn-ea"/>
                <a:cs typeface="+mn-cs"/>
              </a:rPr>
              <a:t> document and the optional </a:t>
            </a:r>
            <a:r>
              <a:rPr lang="en-US" sz="1200" b="0" i="0" u="none" strike="noStrike" kern="1200" dirty="0">
                <a:solidFill>
                  <a:schemeClr val="tx1"/>
                </a:solidFill>
                <a:effectLst/>
                <a:latin typeface="+mn-lt"/>
                <a:ea typeface="+mn-ea"/>
                <a:cs typeface="+mn-cs"/>
              </a:rPr>
              <a:t>KPI worksheet</a:t>
            </a:r>
            <a:r>
              <a:rPr lang="en-US" sz="1200" b="0" i="0" kern="1200" dirty="0">
                <a:solidFill>
                  <a:schemeClr val="tx1"/>
                </a:solidFill>
                <a:effectLst/>
                <a:latin typeface="+mn-lt"/>
                <a:ea typeface="+mn-ea"/>
                <a:cs typeface="+mn-cs"/>
              </a:rPr>
              <a:t>(if you are using it), break students out into their teams so they can review each department’s responsibilities and start to create a work plan using the Work Plan Template.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Encourage teams to look at their checklists and break down tasks into small steps with measurable timelines, then enter them into their </a:t>
            </a:r>
            <a:r>
              <a:rPr lang="en-US" sz="1200" b="0" i="0" u="none" strike="noStrike" kern="1200" dirty="0">
                <a:solidFill>
                  <a:schemeClr val="tx1"/>
                </a:solidFill>
                <a:effectLst/>
                <a:latin typeface="+mn-lt"/>
                <a:ea typeface="+mn-ea"/>
                <a:cs typeface="+mn-cs"/>
              </a:rPr>
              <a:t>Work Plan Template</a:t>
            </a:r>
            <a:r>
              <a:rPr lang="en-US" sz="1200" b="0" i="0" kern="1200" dirty="0">
                <a:solidFill>
                  <a:schemeClr val="tx1"/>
                </a:solidFill>
                <a:effectLst/>
                <a:latin typeface="+mn-lt"/>
                <a:ea typeface="+mn-ea"/>
                <a:cs typeface="+mn-cs"/>
              </a:rPr>
              <a:t>. Remind them of SMART goals.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16D85358-D601-7D46-9F3D-398F8A79E014}" type="slidenum">
              <a:rPr lang="en-US" smtClean="0"/>
              <a:t>12</a:t>
            </a:fld>
            <a:endParaRPr lang="en-US"/>
          </a:p>
        </p:txBody>
      </p:sp>
    </p:spTree>
    <p:extLst>
      <p:ext uri="{BB962C8B-B14F-4D97-AF65-F5344CB8AC3E}">
        <p14:creationId xmlns:p14="http://schemas.microsoft.com/office/powerpoint/2010/main" val="3134271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Business Planning (50 mins)</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Provide each team with the </a:t>
            </a:r>
            <a:r>
              <a:rPr lang="en-US" sz="1200" b="0" i="0" u="none" strike="noStrike" kern="1200" dirty="0">
                <a:solidFill>
                  <a:schemeClr val="tx1"/>
                </a:solidFill>
                <a:effectLst/>
                <a:latin typeface="+mn-lt"/>
                <a:ea typeface="+mn-ea"/>
                <a:cs typeface="+mn-cs"/>
              </a:rPr>
              <a:t>Resources Available by Department</a:t>
            </a:r>
            <a:r>
              <a:rPr lang="en-US" sz="1200" b="0" i="0" kern="1200" dirty="0">
                <a:solidFill>
                  <a:schemeClr val="tx1"/>
                </a:solidFill>
                <a:effectLst/>
                <a:latin typeface="+mn-lt"/>
                <a:ea typeface="+mn-ea"/>
                <a:cs typeface="+mn-cs"/>
              </a:rPr>
              <a:t> document.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Allow each department to view any videos or PowerPoint presentations available to them on the JA Canada Resource Portal as part of their planning.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Remind the Leadership team to review what the Test of Disclosure is with their departments.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VP HR should oversee the creation of the Employee Handbook, due in Week 6.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Advisor tip: </a:t>
            </a:r>
            <a:r>
              <a:rPr lang="en-US" sz="1200" b="0" i="0" kern="1200" dirty="0">
                <a:solidFill>
                  <a:schemeClr val="tx1"/>
                </a:solidFill>
                <a:effectLst/>
                <a:latin typeface="+mn-lt"/>
                <a:ea typeface="+mn-ea"/>
                <a:cs typeface="+mn-cs"/>
              </a:rPr>
              <a:t>Monitor each group to listen in on the planning and provide input or directions, as this is their first planning opportunity.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13</a:t>
            </a:fld>
            <a:endParaRPr lang="en-US"/>
          </a:p>
        </p:txBody>
      </p:sp>
    </p:spTree>
    <p:extLst>
      <p:ext uri="{BB962C8B-B14F-4D97-AF65-F5344CB8AC3E}">
        <p14:creationId xmlns:p14="http://schemas.microsoft.com/office/powerpoint/2010/main" val="2551494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Business Planning (50 mins)</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Bring the group back together and ask each VP to highlight key objectives for their team with timelines.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If any decisions have been made that do not seem clear, help the group use the Test of Disclosure as a guide.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14</a:t>
            </a:fld>
            <a:endParaRPr lang="en-US"/>
          </a:p>
        </p:txBody>
      </p:sp>
    </p:spTree>
    <p:extLst>
      <p:ext uri="{BB962C8B-B14F-4D97-AF65-F5344CB8AC3E}">
        <p14:creationId xmlns:p14="http://schemas.microsoft.com/office/powerpoint/2010/main" val="732328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Lean Business Plan (10 min, if applicable)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Review the requirements described in the </a:t>
            </a:r>
            <a:r>
              <a:rPr lang="en-US" sz="1200" b="0" i="0" u="none" strike="noStrike" kern="1200" dirty="0">
                <a:solidFill>
                  <a:schemeClr val="tx1"/>
                </a:solidFill>
                <a:effectLst/>
                <a:latin typeface="+mn-lt"/>
                <a:ea typeface="+mn-ea"/>
                <a:cs typeface="+mn-cs"/>
              </a:rPr>
              <a:t>Lean Business Plan template.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Begin to import information from the mission statement and Business Model Canvas into the Lean Business Plan template.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template for the Formal Business Plan is also provided. Check with your Program Manager regarding which business planning documents you are required to use in your region (Business Model Canvas, Lean Business Plan, Formal Business Plan)</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16D85358-D601-7D46-9F3D-398F8A79E014}" type="slidenum">
              <a:rPr lang="en-US" smtClean="0"/>
              <a:t>15</a:t>
            </a:fld>
            <a:endParaRPr lang="en-US"/>
          </a:p>
        </p:txBody>
      </p:sp>
    </p:spTree>
    <p:extLst>
      <p:ext uri="{BB962C8B-B14F-4D97-AF65-F5344CB8AC3E}">
        <p14:creationId xmlns:p14="http://schemas.microsoft.com/office/powerpoint/2010/main" val="75999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1A7BA-C0CC-2148-F85B-43716072CF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84AE4-1157-88E0-222C-155AB6426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90F0A-EA47-386B-C883-24429BEEC654}"/>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409F2E9B-DA97-387C-F4B5-E7C435BAE42D}"/>
              </a:ext>
            </a:extLst>
          </p:cNvPr>
          <p:cNvSpPr>
            <a:spLocks noGrp="1"/>
          </p:cNvSpPr>
          <p:nvPr>
            <p:ph type="sldNum" sz="quarter" idx="5"/>
          </p:nvPr>
        </p:nvSpPr>
        <p:spPr/>
        <p:txBody>
          <a:bodyPr/>
          <a:lstStyle/>
          <a:p>
            <a:fld id="{16D85358-D601-7D46-9F3D-398F8A79E014}" type="slidenum">
              <a:rPr lang="en-US" smtClean="0"/>
              <a:t>16</a:t>
            </a:fld>
            <a:endParaRPr lang="en-US"/>
          </a:p>
        </p:txBody>
      </p:sp>
    </p:spTree>
    <p:extLst>
      <p:ext uri="{BB962C8B-B14F-4D97-AF65-F5344CB8AC3E}">
        <p14:creationId xmlns:p14="http://schemas.microsoft.com/office/powerpoint/2010/main" val="1005679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Company Meetings (10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Explain that starting next week, each session will begin with a short business meeting led by the Management Team.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purpose of this meeting is to provide the Company with an overview of progress to date, challenges, successes and goals, as well as provide an open forum for input.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President is responsible for creating an agenda to be used for these meetings.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17</a:t>
            </a:fld>
            <a:endParaRPr lang="en-US"/>
          </a:p>
        </p:txBody>
      </p:sp>
    </p:spTree>
    <p:extLst>
      <p:ext uri="{BB962C8B-B14F-4D97-AF65-F5344CB8AC3E}">
        <p14:creationId xmlns:p14="http://schemas.microsoft.com/office/powerpoint/2010/main" val="2458465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Company Meetings (10 min)</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Explain that a formal Interim Status Meeting will be required in Week 8, and the Management team should review the Sample Meeting Agenda for Interim Status Meeting in advance to prepare.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They can also review the Sample Meeting Agenda for the Final Status Meeting.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18</a:t>
            </a:fld>
            <a:endParaRPr lang="en-US"/>
          </a:p>
        </p:txBody>
      </p:sp>
    </p:spTree>
    <p:extLst>
      <p:ext uri="{BB962C8B-B14F-4D97-AF65-F5344CB8AC3E}">
        <p14:creationId xmlns:p14="http://schemas.microsoft.com/office/powerpoint/2010/main" val="56720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0B9B-0AA1-7987-6B02-1CD4A7F7E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3A340B-8573-CD5F-BE32-5A5E2593F1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07643-9F64-2ACB-0961-A289D5F980A1}"/>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3BC99546-D4BB-0139-6943-BF5244EA41F5}"/>
              </a:ext>
            </a:extLst>
          </p:cNvPr>
          <p:cNvSpPr>
            <a:spLocks noGrp="1"/>
          </p:cNvSpPr>
          <p:nvPr>
            <p:ph type="sldNum" sz="quarter" idx="5"/>
          </p:nvPr>
        </p:nvSpPr>
        <p:spPr/>
        <p:txBody>
          <a:bodyPr/>
          <a:lstStyle/>
          <a:p>
            <a:fld id="{16D85358-D601-7D46-9F3D-398F8A79E014}" type="slidenum">
              <a:rPr lang="en-US" smtClean="0"/>
              <a:t>19</a:t>
            </a:fld>
            <a:endParaRPr lang="en-US"/>
          </a:p>
        </p:txBody>
      </p:sp>
    </p:spTree>
    <p:extLst>
      <p:ext uri="{BB962C8B-B14F-4D97-AF65-F5344CB8AC3E}">
        <p14:creationId xmlns:p14="http://schemas.microsoft.com/office/powerpoint/2010/main" val="3838156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Product or Service Approval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Once all research and prototyping has been done for the product/service, an advisor must complete the </a:t>
            </a:r>
            <a:r>
              <a:rPr lang="en-US" sz="1200" b="0" i="0" u="none" strike="noStrike" kern="1200" dirty="0">
                <a:solidFill>
                  <a:schemeClr val="tx1"/>
                </a:solidFill>
                <a:effectLst/>
                <a:latin typeface="+mn-lt"/>
                <a:ea typeface="+mn-ea"/>
                <a:cs typeface="+mn-cs"/>
              </a:rPr>
              <a:t>Product or Service Approval Checklist</a:t>
            </a:r>
            <a:r>
              <a:rPr lang="en-US" sz="1200" b="0" i="0" kern="1200" dirty="0">
                <a:solidFill>
                  <a:schemeClr val="tx1"/>
                </a:solidFill>
                <a:effectLst/>
                <a:latin typeface="+mn-lt"/>
                <a:ea typeface="+mn-ea"/>
                <a:cs typeface="+mn-cs"/>
              </a:rPr>
              <a:t> with the President and VP Production.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This must be done BEFORE production begins and sent to the JA Program Manager.</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20</a:t>
            </a:fld>
            <a:endParaRPr lang="en-US"/>
          </a:p>
        </p:txBody>
      </p:sp>
    </p:spTree>
    <p:extLst>
      <p:ext uri="{BB962C8B-B14F-4D97-AF65-F5344CB8AC3E}">
        <p14:creationId xmlns:p14="http://schemas.microsoft.com/office/powerpoint/2010/main" val="3188085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F0B3D-E2E2-214D-8E1E-01336A559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3F0D3-A786-88C0-65A4-22E78F669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44CE8-9902-5F66-2828-68F85A8F391C}"/>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05ECF798-FF41-3DB0-34F9-AB85317D1042}"/>
              </a:ext>
            </a:extLst>
          </p:cNvPr>
          <p:cNvSpPr>
            <a:spLocks noGrp="1"/>
          </p:cNvSpPr>
          <p:nvPr>
            <p:ph type="sldNum" sz="quarter" idx="5"/>
          </p:nvPr>
        </p:nvSpPr>
        <p:spPr/>
        <p:txBody>
          <a:bodyPr/>
          <a:lstStyle/>
          <a:p>
            <a:fld id="{16D85358-D601-7D46-9F3D-398F8A79E014}" type="slidenum">
              <a:rPr lang="en-US" smtClean="0"/>
              <a:t>21</a:t>
            </a:fld>
            <a:endParaRPr lang="en-US"/>
          </a:p>
        </p:txBody>
      </p:sp>
    </p:spTree>
    <p:extLst>
      <p:ext uri="{BB962C8B-B14F-4D97-AF65-F5344CB8AC3E}">
        <p14:creationId xmlns:p14="http://schemas.microsoft.com/office/powerpoint/2010/main" val="60860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CA" b="1" dirty="0">
                <a:cs typeface="Calibri"/>
              </a:rPr>
              <a:t>Optional - Ice breaker (15 min)</a:t>
            </a:r>
          </a:p>
          <a:p>
            <a:pPr marL="171450" indent="-171450">
              <a:buFont typeface="Arial" panose="020B0604020202020204" pitchFamily="34" charset="0"/>
              <a:buChar char="•"/>
            </a:pPr>
            <a:r>
              <a:rPr lang="en-US" dirty="0"/>
              <a:t>Choose an icebreaker or ask the executive team to lead their own! </a:t>
            </a:r>
          </a:p>
          <a:p>
            <a:pPr algn="l"/>
            <a:endParaRPr lang="en-US" b="0" dirty="0">
              <a:cs typeface="Calibri"/>
            </a:endParaRPr>
          </a:p>
          <a:p>
            <a:pPr marL="171450" indent="-171450">
              <a:buFont typeface="Arial"/>
              <a:buChar char="•"/>
            </a:pPr>
            <a:endParaRPr lang="en-CA" dirty="0">
              <a:cs typeface="Calibri"/>
            </a:endParaRPr>
          </a:p>
          <a:p>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4</a:t>
            </a:fld>
            <a:endParaRPr lang="en-US"/>
          </a:p>
        </p:txBody>
      </p:sp>
    </p:spTree>
    <p:extLst>
      <p:ext uri="{BB962C8B-B14F-4D97-AF65-F5344CB8AC3E}">
        <p14:creationId xmlns:p14="http://schemas.microsoft.com/office/powerpoint/2010/main" val="1583284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Record Keeping Review (10 min)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Company is responsible for accurate record keeping.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Record Keeping Tool is available on the JA Canada Resource Portal.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Excel document should be downloaded in a way that it can be accessed by multiple members of the team. Google Drive or other online platforms could be used.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document MUST be shared with the JA Program Manager so they may also monitor record keeping and provide assistance as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Reinforce the importance of being honest, transparent and accurate with all record keeping.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finance, human resources, sales and production departments each have weekly inputs with regard to record keeping. Encourage students to do this immediately following the Company Meeting.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In some Charters, additional training for the Record Keeping tool may be provided.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Review on the next 3 slides the departments responsible for completing record-keeping worksheets at different points in the program.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22</a:t>
            </a:fld>
            <a:endParaRPr lang="en-US"/>
          </a:p>
        </p:txBody>
      </p:sp>
    </p:spTree>
    <p:extLst>
      <p:ext uri="{BB962C8B-B14F-4D97-AF65-F5344CB8AC3E}">
        <p14:creationId xmlns:p14="http://schemas.microsoft.com/office/powerpoint/2010/main" val="1596988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Record Keeping Review (10 min)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Review the departments responsible for completing record-keeping worksheets at start-up and updating as required.</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23</a:t>
            </a:fld>
            <a:endParaRPr lang="en-US"/>
          </a:p>
        </p:txBody>
      </p:sp>
    </p:spTree>
    <p:extLst>
      <p:ext uri="{BB962C8B-B14F-4D97-AF65-F5344CB8AC3E}">
        <p14:creationId xmlns:p14="http://schemas.microsoft.com/office/powerpoint/2010/main" val="4272176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Record Keeping Review (10 min)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Review the departments responsible for completing record-keeping worksheets weekly.</a:t>
            </a:r>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24</a:t>
            </a:fld>
            <a:endParaRPr lang="en-US"/>
          </a:p>
        </p:txBody>
      </p:sp>
    </p:spTree>
    <p:extLst>
      <p:ext uri="{BB962C8B-B14F-4D97-AF65-F5344CB8AC3E}">
        <p14:creationId xmlns:p14="http://schemas.microsoft.com/office/powerpoint/2010/main" val="2768484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Record Keeping Review (10 min)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Review the departments responsible for completing and verifying record-keeping worksheets at reporting periods.</a:t>
            </a:r>
            <a:endParaRPr lang="en-US" dirty="0"/>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25</a:t>
            </a:fld>
            <a:endParaRPr lang="en-US"/>
          </a:p>
        </p:txBody>
      </p:sp>
    </p:spTree>
    <p:extLst>
      <p:ext uri="{BB962C8B-B14F-4D97-AF65-F5344CB8AC3E}">
        <p14:creationId xmlns:p14="http://schemas.microsoft.com/office/powerpoint/2010/main" val="2842388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0ECA-860F-686A-0FAF-6BCEC9245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90DD9-B166-0B0A-58BA-C84819453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89663-6C4F-18F8-242D-DCC07BD6443A}"/>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691E431A-5050-8B96-DB76-49922A043B83}"/>
              </a:ext>
            </a:extLst>
          </p:cNvPr>
          <p:cNvSpPr>
            <a:spLocks noGrp="1"/>
          </p:cNvSpPr>
          <p:nvPr>
            <p:ph type="sldNum" sz="quarter" idx="5"/>
          </p:nvPr>
        </p:nvSpPr>
        <p:spPr/>
        <p:txBody>
          <a:bodyPr/>
          <a:lstStyle/>
          <a:p>
            <a:fld id="{16D85358-D601-7D46-9F3D-398F8A79E014}" type="slidenum">
              <a:rPr lang="en-US" smtClean="0"/>
              <a:t>26</a:t>
            </a:fld>
            <a:endParaRPr lang="en-US"/>
          </a:p>
        </p:txBody>
      </p:sp>
    </p:spTree>
    <p:extLst>
      <p:ext uri="{BB962C8B-B14F-4D97-AF65-F5344CB8AC3E}">
        <p14:creationId xmlns:p14="http://schemas.microsoft.com/office/powerpoint/2010/main" val="20957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Company Program Resiliency Modules (10 min)</a:t>
            </a:r>
          </a:p>
          <a:p>
            <a:pPr marL="171450" indent="-171450">
              <a:buFont typeface="Arial" panose="020B0604020202020204" pitchFamily="34" charset="0"/>
              <a:buChar char="•"/>
            </a:pPr>
            <a:r>
              <a:rPr lang="en-US" dirty="0"/>
              <a:t>Using the Company Program Resiliency Modules advisor guide, follow the instructions to guide students through the activities and discussions for Phase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27</a:t>
            </a:fld>
            <a:endParaRPr lang="en-US"/>
          </a:p>
        </p:txBody>
      </p:sp>
    </p:spTree>
    <p:extLst>
      <p:ext uri="{BB962C8B-B14F-4D97-AF65-F5344CB8AC3E}">
        <p14:creationId xmlns:p14="http://schemas.microsoft.com/office/powerpoint/2010/main" val="4008909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B242E-E124-D310-24A1-195C1B9A9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64732-0BF4-3F2B-6271-55897D22F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31DFE-E9F6-69A8-06C6-61C028D4C9BB}"/>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51EC9723-76C8-53BB-668A-E9682FDCF9C4}"/>
              </a:ext>
            </a:extLst>
          </p:cNvPr>
          <p:cNvSpPr>
            <a:spLocks noGrp="1"/>
          </p:cNvSpPr>
          <p:nvPr>
            <p:ph type="sldNum" sz="quarter" idx="5"/>
          </p:nvPr>
        </p:nvSpPr>
        <p:spPr/>
        <p:txBody>
          <a:bodyPr/>
          <a:lstStyle/>
          <a:p>
            <a:fld id="{16D85358-D601-7D46-9F3D-398F8A79E014}" type="slidenum">
              <a:rPr lang="en-US" smtClean="0"/>
              <a:t>28</a:t>
            </a:fld>
            <a:endParaRPr lang="en-US"/>
          </a:p>
        </p:txBody>
      </p:sp>
    </p:spTree>
    <p:extLst>
      <p:ext uri="{BB962C8B-B14F-4D97-AF65-F5344CB8AC3E}">
        <p14:creationId xmlns:p14="http://schemas.microsoft.com/office/powerpoint/2010/main" val="2690315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Wrap-Up (5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Let students know that they will have an opportunity to continue planning next week with the goal of starting production no later than Week 7.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they are ready to begin next week, they may do so.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Review the next steps with students: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highly encouraged that production is ready to test their production process next week, as long as their Product/Service Approval Checklist has been submitted and approved.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CA" b="1" dirty="0"/>
              <a:t>Advisors:</a:t>
            </a:r>
            <a:endParaRPr lang="en-CA" dirty="0">
              <a:cs typeface="Calibri" panose="020F0502020204030204"/>
            </a:endParaRPr>
          </a:p>
          <a:p>
            <a:pPr marL="171450" indent="-171450">
              <a:buFont typeface="Arial" panose="020B0604020202020204" pitchFamily="34" charset="0"/>
              <a:buChar char="•"/>
            </a:pPr>
            <a:r>
              <a:rPr lang="en-CA" dirty="0"/>
              <a:t>Gather attendance records and any outstanding forms to share with the local JA Charter office.</a:t>
            </a:r>
            <a:endParaRPr lang="en-CA" dirty="0">
              <a:cs typeface="Calibri"/>
            </a:endParaRPr>
          </a:p>
          <a:p>
            <a:pPr marL="171450" indent="-171450">
              <a:buFont typeface="Arial" panose="020B0604020202020204" pitchFamily="34" charset="0"/>
              <a:buChar char="•"/>
            </a:pPr>
            <a:r>
              <a:rPr lang="en-CA" dirty="0">
                <a:cs typeface="Calibri"/>
              </a:rPr>
              <a:t>If you were not able to cover any material, make a note and move it to your next meeting.</a:t>
            </a:r>
          </a:p>
          <a:p>
            <a:pPr marL="171450" indent="-171450">
              <a:buFont typeface="Arial" panose="020B0604020202020204" pitchFamily="34" charset="0"/>
              <a:buChar char="•"/>
            </a:pPr>
            <a:r>
              <a:rPr lang="en-CA" dirty="0"/>
              <a:t>Address any questions, concerns or feedback to your Company Program Manager.</a:t>
            </a:r>
          </a:p>
          <a:p>
            <a:pPr marL="171450" indent="-171450">
              <a:buFont typeface="Arial" panose="020B0604020202020204" pitchFamily="34" charset="0"/>
              <a:buChar char="•"/>
            </a:pPr>
            <a:endParaRPr lang="en-CA" dirty="0">
              <a:cs typeface="Calibri"/>
            </a:endParaRP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29</a:t>
            </a:fld>
            <a:endParaRPr lang="en-US"/>
          </a:p>
        </p:txBody>
      </p:sp>
    </p:spTree>
    <p:extLst>
      <p:ext uri="{BB962C8B-B14F-4D97-AF65-F5344CB8AC3E}">
        <p14:creationId xmlns:p14="http://schemas.microsoft.com/office/powerpoint/2010/main" val="162258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75A0C-4D95-8F5F-6E08-EE6C40040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B5597-2E5C-0D97-7609-72A4ADB308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223A1-0359-3DAC-A87D-002AE96077A3}"/>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4E3939FB-E463-0FCD-79BC-24C70980807F}"/>
              </a:ext>
            </a:extLst>
          </p:cNvPr>
          <p:cNvSpPr>
            <a:spLocks noGrp="1"/>
          </p:cNvSpPr>
          <p:nvPr>
            <p:ph type="sldNum" sz="quarter" idx="5"/>
          </p:nvPr>
        </p:nvSpPr>
        <p:spPr/>
        <p:txBody>
          <a:bodyPr/>
          <a:lstStyle/>
          <a:p>
            <a:fld id="{16D85358-D601-7D46-9F3D-398F8A79E014}" type="slidenum">
              <a:rPr lang="en-US" smtClean="0"/>
              <a:t>5</a:t>
            </a:fld>
            <a:endParaRPr lang="en-US"/>
          </a:p>
        </p:txBody>
      </p:sp>
    </p:spTree>
    <p:extLst>
      <p:ext uri="{BB962C8B-B14F-4D97-AF65-F5344CB8AC3E}">
        <p14:creationId xmlns:p14="http://schemas.microsoft.com/office/powerpoint/2010/main" val="2625367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21E2D-6CF6-1B01-2D69-0849355D1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723C6-8657-FA6D-AFF8-7B9F8D499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5261F-F309-993D-B7D1-3369AB6A9D25}"/>
              </a:ext>
            </a:extLst>
          </p:cNvPr>
          <p:cNvSpPr>
            <a:spLocks noGrp="1"/>
          </p:cNvSpPr>
          <p:nvPr>
            <p:ph type="body" idx="1"/>
          </p:nvPr>
        </p:nvSpPr>
        <p:spPr/>
        <p:txBody>
          <a:bodyPr/>
          <a:lstStyle/>
          <a:p>
            <a:r>
              <a:rPr lang="en-US" b="1" i="0" dirty="0">
                <a:solidFill>
                  <a:srgbClr val="373A3C"/>
                </a:solidFill>
                <a:effectLst/>
                <a:latin typeface="Work Sans" pitchFamily="2" charset="0"/>
              </a:rPr>
              <a:t>Review (10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Take a few moments to review the Business Model Canvas, Mission Statement and Code of Ethics/Test of Disclosure created and discussed last week, as this will re-energize the group and help with business planning.</a:t>
            </a:r>
          </a:p>
          <a:p>
            <a:endParaRPr lang="en-US" b="0" i="0" dirty="0">
              <a:solidFill>
                <a:srgbClr val="373A3C"/>
              </a:solidFill>
              <a:effectLst/>
              <a:latin typeface="Work Sans" pitchFamily="2" charset="0"/>
            </a:endParaRPr>
          </a:p>
          <a:p>
            <a:endParaRPr lang="en-US" dirty="0">
              <a:cs typeface="Calibri"/>
            </a:endParaRPr>
          </a:p>
          <a:p>
            <a:endParaRPr lang="en-US" dirty="0">
              <a:cs typeface="Calibri"/>
            </a:endParaRPr>
          </a:p>
          <a:p>
            <a:endParaRPr lang="en-US" dirty="0"/>
          </a:p>
        </p:txBody>
      </p:sp>
      <p:sp>
        <p:nvSpPr>
          <p:cNvPr id="4" name="Slide Number Placeholder 3">
            <a:extLst>
              <a:ext uri="{FF2B5EF4-FFF2-40B4-BE49-F238E27FC236}">
                <a16:creationId xmlns:a16="http://schemas.microsoft.com/office/drawing/2014/main" id="{E4AF5078-0410-74F1-E63F-C49D0CB89297}"/>
              </a:ext>
            </a:extLst>
          </p:cNvPr>
          <p:cNvSpPr>
            <a:spLocks noGrp="1"/>
          </p:cNvSpPr>
          <p:nvPr>
            <p:ph type="sldNum" sz="quarter" idx="5"/>
          </p:nvPr>
        </p:nvSpPr>
        <p:spPr/>
        <p:txBody>
          <a:bodyPr/>
          <a:lstStyle/>
          <a:p>
            <a:fld id="{16D85358-D601-7D46-9F3D-398F8A79E014}" type="slidenum">
              <a:rPr lang="en-US" smtClean="0"/>
              <a:t>6</a:t>
            </a:fld>
            <a:endParaRPr lang="en-US"/>
          </a:p>
        </p:txBody>
      </p:sp>
    </p:spTree>
    <p:extLst>
      <p:ext uri="{BB962C8B-B14F-4D97-AF65-F5344CB8AC3E}">
        <p14:creationId xmlns:p14="http://schemas.microsoft.com/office/powerpoint/2010/main" val="173277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2D192-081E-94D1-4105-0581242BB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1848A-77E3-5857-538D-E5786EE247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07A9B2-6DB6-AE2C-427E-320BF5834CE7}"/>
              </a:ext>
            </a:extLst>
          </p:cNvPr>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a:extLst>
              <a:ext uri="{FF2B5EF4-FFF2-40B4-BE49-F238E27FC236}">
                <a16:creationId xmlns:a16="http://schemas.microsoft.com/office/drawing/2014/main" id="{F7971855-8220-999E-0849-5A73809E94B3}"/>
              </a:ext>
            </a:extLst>
          </p:cNvPr>
          <p:cNvSpPr>
            <a:spLocks noGrp="1"/>
          </p:cNvSpPr>
          <p:nvPr>
            <p:ph type="sldNum" sz="quarter" idx="5"/>
          </p:nvPr>
        </p:nvSpPr>
        <p:spPr/>
        <p:txBody>
          <a:bodyPr/>
          <a:lstStyle/>
          <a:p>
            <a:fld id="{16D85358-D601-7D46-9F3D-398F8A79E014}" type="slidenum">
              <a:rPr lang="en-US" smtClean="0"/>
              <a:t>7</a:t>
            </a:fld>
            <a:endParaRPr lang="en-US"/>
          </a:p>
        </p:txBody>
      </p:sp>
    </p:spTree>
    <p:extLst>
      <p:ext uri="{BB962C8B-B14F-4D97-AF65-F5344CB8AC3E}">
        <p14:creationId xmlns:p14="http://schemas.microsoft.com/office/powerpoint/2010/main" val="117465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1AD33-E69C-EC74-114B-9D1FE12AD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4C945-83BF-9629-9FBC-E9A5515E0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7B2DF-39A2-AEC5-D3BF-3B8B3791AEAA}"/>
              </a:ext>
            </a:extLst>
          </p:cNvPr>
          <p:cNvSpPr>
            <a:spLocks noGrp="1"/>
          </p:cNvSpPr>
          <p:nvPr>
            <p:ph type="body" idx="1"/>
          </p:nvPr>
        </p:nvSpPr>
        <p:spPr/>
        <p:txBody>
          <a:bodyPr/>
          <a:lstStyle/>
          <a:p>
            <a:r>
              <a:rPr lang="en-US" b="1" i="0" dirty="0">
                <a:solidFill>
                  <a:srgbClr val="373A3C"/>
                </a:solidFill>
                <a:effectLst/>
                <a:latin typeface="Work Sans" pitchFamily="2" charset="0"/>
              </a:rPr>
              <a:t>Key Performance Indicators (20 min)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Define what performance indicators are.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Before being able to determine what your KPI should be, it is important to ensure your organization has a defined business process, clear objectives for the business process, quantitative and/or qualitative data around results, and an approach for identifying and correcting variances to achieve goals.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importance of using the Test of Disclosure in an effort to be ethical should be reviewed and discussed regularly. If participants answer ‘No’ to the Test of Disclosure, refer them back to the Code of Ethics for discussion.</a:t>
            </a:r>
          </a:p>
          <a:p>
            <a:pPr marL="171450" indent="-171450">
              <a:buFont typeface="Arial" panose="020B0604020202020204" pitchFamily="34" charset="0"/>
              <a:buChar char="•"/>
            </a:pPr>
            <a:r>
              <a:rPr lang="en-US" b="0" dirty="0"/>
              <a:t>Important first steps:</a:t>
            </a:r>
          </a:p>
          <a:p>
            <a:pPr marL="628650" lvl="1" indent="-171450">
              <a:buFont typeface="Arial" panose="020B0604020202020204" pitchFamily="34" charset="0"/>
              <a:buChar char="•"/>
            </a:pPr>
            <a:r>
              <a:rPr lang="en-US" dirty="0"/>
              <a:t>Now that you have a product/service, your company structure is already in place, and you have a business plan (Business Model Canvas), you should already have a good idea of your start-up capital needs.</a:t>
            </a:r>
          </a:p>
          <a:p>
            <a:pPr marL="628650" lvl="1" indent="-171450">
              <a:buFont typeface="Arial" panose="020B0604020202020204" pitchFamily="34" charset="0"/>
              <a:buChar char="•"/>
            </a:pPr>
            <a:r>
              <a:rPr lang="en-US" dirty="0"/>
              <a:t>The next step is ensuring you’ve landed on the correct break-even point for your business. To do that, you can refer back to the capital needs, resources, and break-even point worksheet created earlier.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It’s also critical to determine what Critical Success Factors (CSF) you expect. Define CSFs.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can be on the production side (e.g. making X should cost $X per unit) or on the sales side (e.g. we should be able to sell X for $X per unit).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 are many possibilities, but the most important determinant should be what the key requirements are for your business’s success.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62DFC36-ED92-1F6A-E2D4-4C4FCE24E2C3}"/>
              </a:ext>
            </a:extLst>
          </p:cNvPr>
          <p:cNvSpPr>
            <a:spLocks noGrp="1"/>
          </p:cNvSpPr>
          <p:nvPr>
            <p:ph type="sldNum" sz="quarter" idx="5"/>
          </p:nvPr>
        </p:nvSpPr>
        <p:spPr/>
        <p:txBody>
          <a:bodyPr/>
          <a:lstStyle/>
          <a:p>
            <a:fld id="{16D85358-D601-7D46-9F3D-398F8A79E014}" type="slidenum">
              <a:rPr lang="en-US" smtClean="0"/>
              <a:t>8</a:t>
            </a:fld>
            <a:endParaRPr lang="en-US"/>
          </a:p>
        </p:txBody>
      </p:sp>
    </p:spTree>
    <p:extLst>
      <p:ext uri="{BB962C8B-B14F-4D97-AF65-F5344CB8AC3E}">
        <p14:creationId xmlns:p14="http://schemas.microsoft.com/office/powerpoint/2010/main" val="126088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3A3C"/>
                </a:solidFill>
                <a:effectLst/>
                <a:latin typeface="Work Sans" pitchFamily="2" charset="0"/>
              </a:rPr>
              <a:t>Key Performance Indicators (20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Optional – Watch the KPI video </a:t>
            </a:r>
          </a:p>
          <a:p>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9</a:t>
            </a:fld>
            <a:endParaRPr lang="en-US"/>
          </a:p>
        </p:txBody>
      </p:sp>
    </p:spTree>
    <p:extLst>
      <p:ext uri="{BB962C8B-B14F-4D97-AF65-F5344CB8AC3E}">
        <p14:creationId xmlns:p14="http://schemas.microsoft.com/office/powerpoint/2010/main" val="1300958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3A3C"/>
                </a:solidFill>
                <a:effectLst/>
                <a:latin typeface="Work Sans" pitchFamily="2" charset="0"/>
              </a:rPr>
              <a:t>Key Performance Indicators (20 min)</a:t>
            </a:r>
          </a:p>
          <a:p>
            <a:pPr marL="171450" indent="-171450">
              <a:buFont typeface="Arial" panose="020B0604020202020204" pitchFamily="34" charset="0"/>
              <a:buChar char="•"/>
            </a:pPr>
            <a:r>
              <a:rPr lang="en-US" dirty="0"/>
              <a:t>Optional – </a:t>
            </a:r>
            <a:r>
              <a:rPr lang="en-US" sz="1200" b="0" i="0" kern="1200" dirty="0">
                <a:solidFill>
                  <a:schemeClr val="tx1"/>
                </a:solidFill>
                <a:effectLst/>
                <a:latin typeface="+mn-lt"/>
                <a:ea typeface="+mn-ea"/>
                <a:cs typeface="+mn-cs"/>
              </a:rPr>
              <a:t>Use the KPI Worksheet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Once you’ve identified CSF and begun tracking the KPI, the process becomes one of identifying shortcomings in your business processes vis-a-vis expected results and developing methods of addressing and overcoming those shortcomings.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the off chance that your business is meeting all its requirements for success, don’t rest just yet. You can also use KPI to improve on good-enough results to try and maximize profitability. That is the ongoing aspect of using KPI.</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6D85358-D601-7D46-9F3D-398F8A79E014}" type="slidenum">
              <a:rPr lang="en-US" smtClean="0"/>
              <a:t>10</a:t>
            </a:fld>
            <a:endParaRPr lang="en-US"/>
          </a:p>
        </p:txBody>
      </p:sp>
    </p:spTree>
    <p:extLst>
      <p:ext uri="{BB962C8B-B14F-4D97-AF65-F5344CB8AC3E}">
        <p14:creationId xmlns:p14="http://schemas.microsoft.com/office/powerpoint/2010/main" val="372558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A8D71-5295-88CF-661F-5F0AE42FF1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52454-4719-5186-B4BC-DBE96AD95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7B734-E06A-5440-7A1A-F6B99680880F}"/>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71343AB8-BE49-9A08-C561-3BCF7061149C}"/>
              </a:ext>
            </a:extLst>
          </p:cNvPr>
          <p:cNvSpPr>
            <a:spLocks noGrp="1"/>
          </p:cNvSpPr>
          <p:nvPr>
            <p:ph type="sldNum" sz="quarter" idx="5"/>
          </p:nvPr>
        </p:nvSpPr>
        <p:spPr/>
        <p:txBody>
          <a:bodyPr/>
          <a:lstStyle/>
          <a:p>
            <a:fld id="{16D85358-D601-7D46-9F3D-398F8A79E014}" type="slidenum">
              <a:rPr lang="en-US" smtClean="0"/>
              <a:t>11</a:t>
            </a:fld>
            <a:endParaRPr lang="en-US"/>
          </a:p>
        </p:txBody>
      </p:sp>
    </p:spTree>
    <p:extLst>
      <p:ext uri="{BB962C8B-B14F-4D97-AF65-F5344CB8AC3E}">
        <p14:creationId xmlns:p14="http://schemas.microsoft.com/office/powerpoint/2010/main" val="3526829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285F74"/>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4" name="Title 10">
            <a:extLst>
              <a:ext uri="{FF2B5EF4-FFF2-40B4-BE49-F238E27FC236}">
                <a16:creationId xmlns:a16="http://schemas.microsoft.com/office/drawing/2014/main" id="{49A8F688-ABE2-054B-9EE6-AAB2E2ABBDCC}"/>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
        <p:nvSpPr>
          <p:cNvPr id="5" name="Text Placeholder 12">
            <a:extLst>
              <a:ext uri="{FF2B5EF4-FFF2-40B4-BE49-F238E27FC236}">
                <a16:creationId xmlns:a16="http://schemas.microsoft.com/office/drawing/2014/main" id="{3E702300-2594-1644-AC79-9839139BBFD7}"/>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313957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
        <p:nvSpPr>
          <p:cNvPr id="11" name="Text Placeholder 12">
            <a:extLst>
              <a:ext uri="{FF2B5EF4-FFF2-40B4-BE49-F238E27FC236}">
                <a16:creationId xmlns:a16="http://schemas.microsoft.com/office/drawing/2014/main" id="{37490AB7-3679-0C9A-994B-55BDB0BC6BE3}"/>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A6576D48-A798-7969-B577-62BA4963A57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10011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8D208BFE-CDD0-CE01-1EBC-4DCCDC4674A0}"/>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B943D214-9729-1A9C-ECA5-3EEB7E035581}"/>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45486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
        <p:nvSpPr>
          <p:cNvPr id="11" name="Text Placeholder 12">
            <a:extLst>
              <a:ext uri="{FF2B5EF4-FFF2-40B4-BE49-F238E27FC236}">
                <a16:creationId xmlns:a16="http://schemas.microsoft.com/office/drawing/2014/main" id="{88B6F37E-35E0-8810-3F1D-92237B4A636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768EE3E6-E0CA-07FE-35F3-E8797FEBF61B}"/>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1760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3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8B22BC52-3518-70E8-32AD-DB4AA1CFE1C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39BA2CBB-3015-C37C-E8D2-D55554E9218C}"/>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4255626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4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36D90E75-0AF9-24B6-624B-56257C74489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FD192B4A-1ABB-5166-B8F2-F13FD3F0A650}"/>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1F1EE5AB-600B-2F52-21C2-E568D0B1076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1530676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A734D38A-EAE0-BA42-A326-FAB56B5347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9E8A499D-4F6C-AEB3-986F-79D0780DCB21}"/>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7966AF4A-EFF2-A26A-22EF-6C7F49AE897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61100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F06AF4E3-B8F1-07D1-168D-3153AA41F05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36CE66C1-D76A-182B-8BFD-FD5731E1D3DD}"/>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8" name="Graphic 7">
            <a:extLst>
              <a:ext uri="{FF2B5EF4-FFF2-40B4-BE49-F238E27FC236}">
                <a16:creationId xmlns:a16="http://schemas.microsoft.com/office/drawing/2014/main" id="{9A770CBC-1DC8-6171-B94B-2884CBA23E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2209755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1BFBFA4D-C84B-E445-8D45-DA568C7253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73F78AF7-865C-2CDB-9008-4BA42278337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4715DBA8-9F9C-BBE2-069C-A997D58744C8}"/>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040616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2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5A36B0D2-076B-6C7B-4992-3B5B0EBC179A}"/>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41C0AB5A-75BE-5E3A-7128-20AD485578B9}"/>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E17C8D75-3B64-F0AD-1E36-31F291E8F2C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903534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2B346D8C-600C-4B43-BAF5-361A3219A5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63D5B8A1-1F5B-F183-7F63-0EE99DC1E744}"/>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A1888FC-F9DB-9D56-2A3B-1648E920FF6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291117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663B-897F-36B2-7357-0A717196EE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717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0" name="Text Placeholder 12">
            <a:extLst>
              <a:ext uri="{FF2B5EF4-FFF2-40B4-BE49-F238E27FC236}">
                <a16:creationId xmlns:a16="http://schemas.microsoft.com/office/drawing/2014/main" id="{E63BD2E8-8758-340F-0C88-A88540518AE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F112F5F-9231-0914-12D0-91F366503C5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D906A3E2-F040-965A-5296-D5B6114A81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343385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5_Custom Layout">
    <p:bg>
      <p:bgPr>
        <a:solidFill>
          <a:srgbClr val="285F74"/>
        </a:solidFill>
        <a:effectLst/>
      </p:bgPr>
    </p:bg>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424A63F0-BD65-3741-25BF-37FC453212BF}"/>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pic>
        <p:nvPicPr>
          <p:cNvPr id="4" name="Graphic 3">
            <a:extLst>
              <a:ext uri="{FF2B5EF4-FFF2-40B4-BE49-F238E27FC236}">
                <a16:creationId xmlns:a16="http://schemas.microsoft.com/office/drawing/2014/main" id="{B4843AE7-9F15-240C-1CDA-948CAC6DC04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
        <p:nvSpPr>
          <p:cNvPr id="5" name="Text Placeholder 12">
            <a:extLst>
              <a:ext uri="{FF2B5EF4-FFF2-40B4-BE49-F238E27FC236}">
                <a16:creationId xmlns:a16="http://schemas.microsoft.com/office/drawing/2014/main" id="{C4D84B0C-947B-EB05-0F37-FE42F301492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2131361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bg>
      <p:bgPr>
        <a:solidFill>
          <a:srgbClr val="00A0AF"/>
        </a:solidFill>
        <a:effectLst/>
      </p:bgPr>
    </p:bg>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285DDF97-3412-B39C-9B04-22AAA6A75CC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33E743D7-49EB-0CDF-E35E-E6627B96892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0" name="Graphic 9">
            <a:extLst>
              <a:ext uri="{FF2B5EF4-FFF2-40B4-BE49-F238E27FC236}">
                <a16:creationId xmlns:a16="http://schemas.microsoft.com/office/drawing/2014/main" id="{B4A9BFCD-DC6F-A729-EBED-31BE4F11EAF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236654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rgbClr val="22404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B1F5509F-FD5B-C545-E977-A4BD9430D5A2}"/>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E6AA37B9-0CF3-EB27-2EAC-54954542308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B7EE5915-1D11-98E9-B254-159F1D19BA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916469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1">
    <p:bg>
      <p:bgPr>
        <a:solidFill>
          <a:srgbClr val="00763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CE9B64A6-1625-6C96-2F53-92E6ED02E63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D7670AF8-12F8-DCE4-011D-9FAC44539C1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EF4737E8-5427-9414-9B1D-D57E43C93A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6405640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28708B"/>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93A04561-1103-432E-9EAF-C4F152B65089}"/>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58D4296A-7CA2-A9B0-B51C-3A238F13295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44A05B32-1186-7747-CD99-4AB74F9EC96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194655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008B9C"/>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EDB5222F-73B5-5B98-9188-3A83F6A8549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8C198C62-A8AF-FAA3-548F-21C78852E25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0CA65ECE-1C2D-7A20-1BC7-E8CB217E8A8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3207222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Custom Layout">
    <p:bg>
      <p:bgPr>
        <a:solidFill>
          <a:srgbClr val="99D9DF"/>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B906BC3-6D2A-1FB0-3033-154DF56134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2540" y="2271498"/>
            <a:ext cx="3374079" cy="4152717"/>
          </a:xfrm>
          <a:prstGeom prst="rect">
            <a:avLst/>
          </a:prstGeom>
        </p:spPr>
      </p:pic>
      <p:sp>
        <p:nvSpPr>
          <p:cNvPr id="5" name="Title 8">
            <a:extLst>
              <a:ext uri="{FF2B5EF4-FFF2-40B4-BE49-F238E27FC236}">
                <a16:creationId xmlns:a16="http://schemas.microsoft.com/office/drawing/2014/main" id="{348D27A5-565B-1D67-63BF-DFA017975155}"/>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09AF7653-5EB6-497B-5869-1D5120CBA783}"/>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108410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rgbClr val="8FC440"/>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81F89483-5940-ADE0-61FD-6D7DD91C40D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BB2EF260-ACF1-9137-BEDE-5CFB837C3177}"/>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9610F41B-58EC-39F9-4FE8-66A80333BC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793849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7346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00A0A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DB46E251-E0DB-149F-49A3-A4684297942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985300FD-0582-590B-94B2-72A10E888E18}"/>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939795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9_Custom Layou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970D9F-35B9-7BEC-30C5-B4B6110141EA}"/>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dirty="0"/>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dirty="0"/>
              <a:t>Bullet</a:t>
            </a:r>
          </a:p>
          <a:p>
            <a:pPr lvl="0"/>
            <a:r>
              <a:rPr lang="en-US" dirty="0"/>
              <a:t>Bullet</a:t>
            </a:r>
          </a:p>
          <a:p>
            <a:pPr lvl="0"/>
            <a:r>
              <a:rPr lang="en-US" dirty="0"/>
              <a:t>Bullet</a:t>
            </a:r>
          </a:p>
          <a:p>
            <a:pPr lvl="0"/>
            <a:endParaRPr lang="en-US" dirty="0"/>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7724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0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1FC03-BAE8-08F8-C03C-D7069F68E35D}"/>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dirty="0"/>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dirty="0"/>
              <a:t>Bullet</a:t>
            </a:r>
          </a:p>
          <a:p>
            <a:pPr lvl="0"/>
            <a:r>
              <a:rPr lang="en-US" dirty="0"/>
              <a:t>Bullet</a:t>
            </a:r>
          </a:p>
          <a:p>
            <a:pPr lvl="0"/>
            <a:r>
              <a:rPr lang="en-US" dirty="0"/>
              <a:t>Bullet</a:t>
            </a:r>
          </a:p>
          <a:p>
            <a:pPr lvl="0"/>
            <a:endParaRPr lang="en-US" dirty="0"/>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014468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283716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7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0211E-2822-F6E4-9E47-8530169BBCF3}"/>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251108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_Custom Layou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F7D-3941-12DC-810F-C3DB800628DC}"/>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9161420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B342B9-65A1-2083-915F-DF26F9E20E09}"/>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1E6F3F-CC5A-17A2-AB27-2533E9676D68}"/>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C00F4D4D-234C-DC96-E45D-A35FF93EC2B5}"/>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3CC16D69-EAED-6E9D-70A8-6FD8E949D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5889374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4588DF-DD4D-296E-96AB-7D517E33A548}"/>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F0C53CEF-35DC-6A4A-11C9-A55FD77F09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F6ED634F-7A6F-0AC6-A4A3-56AD113C10D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E388729D-D91D-E69F-98C1-F3C79F7A0C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4269989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E7D934-1618-9801-03A7-4A110FB8EA52}"/>
              </a:ext>
            </a:extLst>
          </p:cNvPr>
          <p:cNvSpPr/>
          <p:nvPr userDrawn="1"/>
        </p:nvSpPr>
        <p:spPr>
          <a:xfrm>
            <a:off x="0" y="2"/>
            <a:ext cx="12192000"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6FF4003-049E-5A04-C140-B77410C89FA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D74C888C-8BD2-6411-3A89-C8BF49B09D11}"/>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1AB92089-88D7-430E-BB38-7DDABB20C5E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1814848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6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81B9CB-EB68-69E6-E692-6DA920C2BFDA}"/>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EE09B8-B0BA-DB7B-EAFF-8A561969FA0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0707B934-FFD3-B316-41DB-77161F21FE72}"/>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78F9B069-2707-4187-1827-09471AC7675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6345" y="693864"/>
            <a:ext cx="497491" cy="612297"/>
          </a:xfrm>
          <a:prstGeom prst="rect">
            <a:avLst/>
          </a:prstGeom>
        </p:spPr>
      </p:pic>
    </p:spTree>
    <p:extLst>
      <p:ext uri="{BB962C8B-B14F-4D97-AF65-F5344CB8AC3E}">
        <p14:creationId xmlns:p14="http://schemas.microsoft.com/office/powerpoint/2010/main" val="743653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bg1"/>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2" name="Rectangle 11">
            <a:extLst>
              <a:ext uri="{FF2B5EF4-FFF2-40B4-BE49-F238E27FC236}">
                <a16:creationId xmlns:a16="http://schemas.microsoft.com/office/drawing/2014/main" id="{E7242CD6-04C4-2567-F49F-5126DCB3CEE8}"/>
              </a:ext>
            </a:extLst>
          </p:cNvPr>
          <p:cNvSpPr/>
          <p:nvPr userDrawn="1"/>
        </p:nvSpPr>
        <p:spPr>
          <a:xfrm>
            <a:off x="5504686" y="2"/>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4" name="Title 8">
            <a:extLst>
              <a:ext uri="{FF2B5EF4-FFF2-40B4-BE49-F238E27FC236}">
                <a16:creationId xmlns:a16="http://schemas.microsoft.com/office/drawing/2014/main" id="{69A2698E-9B81-C284-B9BF-7E104E970ACC}"/>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06976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22404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6509D7F2-2F4F-57F9-E060-B1A34EBA2E14}"/>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F5FD8CB4-4811-AFEC-359E-1EDA61B8130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4910512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8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2353" y="-32677"/>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50"/>
            <a:ext cx="395211" cy="486414"/>
          </a:xfrm>
          <a:prstGeom prst="rect">
            <a:avLst/>
          </a:prstGeom>
        </p:spPr>
      </p:pic>
      <p:sp>
        <p:nvSpPr>
          <p:cNvPr id="8" name="Text Placeholder 12">
            <a:extLst>
              <a:ext uri="{FF2B5EF4-FFF2-40B4-BE49-F238E27FC236}">
                <a16:creationId xmlns:a16="http://schemas.microsoft.com/office/drawing/2014/main" id="{3C6D7603-93E3-4C7E-76CC-D2605E2E1B51}"/>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A80D8C5-48C5-A009-1000-746DA2532B19}"/>
              </a:ext>
            </a:extLst>
          </p:cNvPr>
          <p:cNvSpPr/>
          <p:nvPr userDrawn="1"/>
        </p:nvSpPr>
        <p:spPr>
          <a:xfrm>
            <a:off x="0" y="0"/>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2C27CD4-F690-5014-5264-2F97E2DAF81B}"/>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94514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DFBBF0AE-84AE-262E-63B0-27BABEE37615}"/>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2414940-C585-4B1B-903A-39CF55A54468}"/>
              </a:ext>
            </a:extLst>
          </p:cNvPr>
          <p:cNvSpPr/>
          <p:nvPr userDrawn="1"/>
        </p:nvSpPr>
        <p:spPr>
          <a:xfrm>
            <a:off x="5504686" y="2"/>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6F314FB-15C1-1BB2-8061-5A43FE39DCAE}"/>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304504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2" y="6230225"/>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975912C9-A6EC-920B-A06C-5A82D8083D3F}"/>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BA78C20-DFB6-A1A0-674A-4BB1BB0E2D55}"/>
              </a:ext>
            </a:extLst>
          </p:cNvPr>
          <p:cNvSpPr/>
          <p:nvPr userDrawn="1"/>
        </p:nvSpPr>
        <p:spPr>
          <a:xfrm>
            <a:off x="0" y="0"/>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BBF36415-7D3C-3C0B-A482-399EB5D0226E}"/>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21121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C895EB1E-6385-4CB4-3D6E-5BF831886BAF}"/>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273843D9-04BC-0FC4-D570-722DA9911E93}"/>
              </a:ext>
            </a:extLst>
          </p:cNvPr>
          <p:cNvSpPr/>
          <p:nvPr userDrawn="1"/>
        </p:nvSpPr>
        <p:spPr>
          <a:xfrm>
            <a:off x="5504686" y="2"/>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9887C384-34E8-F674-EA6A-5CA2BB72B7A2}"/>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914540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9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715888"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38667" y="6230225"/>
            <a:ext cx="395211" cy="486414"/>
          </a:xfrm>
          <a:prstGeom prst="rect">
            <a:avLst/>
          </a:prstGeom>
        </p:spPr>
      </p:pic>
      <p:sp>
        <p:nvSpPr>
          <p:cNvPr id="8" name="Text Placeholder 12">
            <a:extLst>
              <a:ext uri="{FF2B5EF4-FFF2-40B4-BE49-F238E27FC236}">
                <a16:creationId xmlns:a16="http://schemas.microsoft.com/office/drawing/2014/main" id="{9C441163-68C0-FE4B-D6D1-9611D8E95589}"/>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8B94111-AB34-BC9B-07DF-76665EE90CE0}"/>
              </a:ext>
            </a:extLst>
          </p:cNvPr>
          <p:cNvSpPr/>
          <p:nvPr userDrawn="1"/>
        </p:nvSpPr>
        <p:spPr>
          <a:xfrm>
            <a:off x="0" y="0"/>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000F7503-EE76-2F57-D80C-96B0DA0B0158}"/>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102615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AE83672A-8A2F-2AC5-1276-B97883B42826}"/>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4CAAFDA8-08CC-93E1-76AD-82149E75BFA5}"/>
              </a:ext>
            </a:extLst>
          </p:cNvPr>
          <p:cNvSpPr/>
          <p:nvPr userDrawn="1"/>
        </p:nvSpPr>
        <p:spPr>
          <a:xfrm>
            <a:off x="5504686" y="2"/>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5643C1F2-F0C7-59BD-955F-63A59D383386}"/>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742316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1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3267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46"/>
            <a:ext cx="395211" cy="486414"/>
          </a:xfrm>
          <a:prstGeom prst="rect">
            <a:avLst/>
          </a:prstGeom>
        </p:spPr>
      </p:pic>
      <p:sp>
        <p:nvSpPr>
          <p:cNvPr id="11" name="Text Placeholder 12">
            <a:extLst>
              <a:ext uri="{FF2B5EF4-FFF2-40B4-BE49-F238E27FC236}">
                <a16:creationId xmlns:a16="http://schemas.microsoft.com/office/drawing/2014/main" id="{61E154DA-5E82-DD10-8840-60E3760D994B}"/>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2" name="Rectangle 11">
            <a:extLst>
              <a:ext uri="{FF2B5EF4-FFF2-40B4-BE49-F238E27FC236}">
                <a16:creationId xmlns:a16="http://schemas.microsoft.com/office/drawing/2014/main" id="{927EC437-D42B-620B-CECC-09E35884FF18}"/>
              </a:ext>
            </a:extLst>
          </p:cNvPr>
          <p:cNvSpPr/>
          <p:nvPr userDrawn="1"/>
        </p:nvSpPr>
        <p:spPr>
          <a:xfrm>
            <a:off x="0" y="0"/>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6" name="Title 8">
            <a:extLst>
              <a:ext uri="{FF2B5EF4-FFF2-40B4-BE49-F238E27FC236}">
                <a16:creationId xmlns:a16="http://schemas.microsoft.com/office/drawing/2014/main" id="{D53B0891-4617-0F4B-C8BF-BD93123DCD87}"/>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9818346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3F3CAE27-71EA-48AB-DF10-D9F55DD4BB68}"/>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6B896A0-C008-4342-DA06-B76690010D93}"/>
              </a:ext>
            </a:extLst>
          </p:cNvPr>
          <p:cNvSpPr/>
          <p:nvPr userDrawn="1"/>
        </p:nvSpPr>
        <p:spPr>
          <a:xfrm>
            <a:off x="5504686" y="2"/>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3EBDE2A-05E6-A0BC-20ED-BACA9DB76140}"/>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693861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2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230225"/>
            <a:ext cx="395211" cy="486414"/>
          </a:xfrm>
          <a:prstGeom prst="rect">
            <a:avLst/>
          </a:prstGeom>
        </p:spPr>
      </p:pic>
      <p:sp>
        <p:nvSpPr>
          <p:cNvPr id="18" name="Text Placeholder 12">
            <a:extLst>
              <a:ext uri="{FF2B5EF4-FFF2-40B4-BE49-F238E27FC236}">
                <a16:creationId xmlns:a16="http://schemas.microsoft.com/office/drawing/2014/main" id="{5FCC12C0-D464-651F-3E29-EFAB98AC4E44}"/>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9" name="Rectangle 18">
            <a:extLst>
              <a:ext uri="{FF2B5EF4-FFF2-40B4-BE49-F238E27FC236}">
                <a16:creationId xmlns:a16="http://schemas.microsoft.com/office/drawing/2014/main" id="{2275CF59-E330-3950-D290-53C59DFA11EE}"/>
              </a:ext>
            </a:extLst>
          </p:cNvPr>
          <p:cNvSpPr/>
          <p:nvPr userDrawn="1"/>
        </p:nvSpPr>
        <p:spPr>
          <a:xfrm>
            <a:off x="0" y="0"/>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20" name="Title 8">
            <a:extLst>
              <a:ext uri="{FF2B5EF4-FFF2-40B4-BE49-F238E27FC236}">
                <a16:creationId xmlns:a16="http://schemas.microsoft.com/office/drawing/2014/main" id="{456E3D6A-E8C1-5276-84E9-1DE2C24B881C}"/>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55458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85F74"/>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C28E7E2-FFC0-7A18-D5D6-D6DB163E72B9}"/>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8" name="Rectangle 7">
            <a:extLst>
              <a:ext uri="{FF2B5EF4-FFF2-40B4-BE49-F238E27FC236}">
                <a16:creationId xmlns:a16="http://schemas.microsoft.com/office/drawing/2014/main" id="{AEB70D64-867F-8C83-05D7-90CD0B49E5D9}"/>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D8FAA974-D91E-D798-018F-170F91810846}"/>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8D1C8BB0-9196-165E-EF6A-53426F103B7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819054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99D9D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F349D823-E3AC-7025-6870-C6A4A4B4B950}"/>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3FF93BB-8726-446C-6B61-ADF8C8A23BF5}"/>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4211560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0AF"/>
        </a:solidFill>
        <a:effectLst/>
      </p:bgPr>
    </p:bg>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ACCDBDAD-CAFE-60FD-747B-C3CA20479CD3}"/>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B1CD2932-DD29-3C81-1322-D0003E7C3871}"/>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8" name="Title 8">
            <a:extLst>
              <a:ext uri="{FF2B5EF4-FFF2-40B4-BE49-F238E27FC236}">
                <a16:creationId xmlns:a16="http://schemas.microsoft.com/office/drawing/2014/main" id="{E84BDBB0-1B94-9B0C-72D8-8B22532428B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C3AAE460-6668-DF2E-A01C-78F0ABE77E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59100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285F74"/>
        </a:solidFill>
        <a:effectLst/>
      </p:bgPr>
    </p:bg>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FE60DA0D-29CA-CF63-9474-00C8F9AB7D5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0" name="Rectangle 9">
            <a:extLst>
              <a:ext uri="{FF2B5EF4-FFF2-40B4-BE49-F238E27FC236}">
                <a16:creationId xmlns:a16="http://schemas.microsoft.com/office/drawing/2014/main" id="{8F073299-465E-241F-14CD-8E377DA645A5}"/>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F0AFCEF-1419-BAC5-D25C-CF97C62CD8DE}"/>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6" name="Graphic 5">
            <a:extLst>
              <a:ext uri="{FF2B5EF4-FFF2-40B4-BE49-F238E27FC236}">
                <a16:creationId xmlns:a16="http://schemas.microsoft.com/office/drawing/2014/main" id="{E53D6AB6-7430-C747-8928-F34B4FAA43C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2" y="683159"/>
            <a:ext cx="505405" cy="622038"/>
          </a:xfrm>
          <a:prstGeom prst="rect">
            <a:avLst/>
          </a:prstGeom>
        </p:spPr>
      </p:pic>
    </p:spTree>
    <p:extLst>
      <p:ext uri="{BB962C8B-B14F-4D97-AF65-F5344CB8AC3E}">
        <p14:creationId xmlns:p14="http://schemas.microsoft.com/office/powerpoint/2010/main" val="3893778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008B9C"/>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75DBCA35-BE0C-8ED0-3517-DCA869CF49F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A5EB846D-73C8-AB9F-505D-7D0A61227B9A}"/>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369DD91F-6E82-823A-E47B-E74518C9B8C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44677F99-5615-965F-81E9-592E2C626B6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8483413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A0AF"/>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0E77B758-7CAA-1576-6EF8-E7E4339EA407}"/>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3D034206-101B-60AC-9128-F1179B1838F7}"/>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18BA5573-DEF4-DF20-0641-2BF20859946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2" name="Graphic 11">
            <a:extLst>
              <a:ext uri="{FF2B5EF4-FFF2-40B4-BE49-F238E27FC236}">
                <a16:creationId xmlns:a16="http://schemas.microsoft.com/office/drawing/2014/main" id="{5060DFC1-17FD-9511-0964-2B851D8635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681638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00C0CA"/>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AEBDA2D6-712C-3970-0D06-BC9F67C74230}"/>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39FD8A43-425C-CD67-4114-AB2E79994F6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93F14C2A-78FA-9E2A-616E-F4B1C81E97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745F0B3D-0401-4765-D11E-F0938B614C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50426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99D9DF"/>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D1797A30-BC3D-0086-766F-B29BE909DA86}"/>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931B45FD-6F02-CBC6-B7F8-0633ED34F1BB}"/>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81507F49-9DF7-022B-62BE-54ABE9413E73}"/>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E0DA3FE1-B193-7965-3D79-9E4A002C900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919890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8FC440"/>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97742CB5-CE98-20BA-DE73-6D3D998E913A}"/>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E10B01BD-29F1-74A4-094F-8598F4A890C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16FC1FC2-7E1C-B468-161A-C6DBE12C0D4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68CEF8AA-657F-22CB-49C7-B9227FA40B9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620533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C73A1-793B-0B79-2CF2-12F129059F0A}"/>
              </a:ext>
            </a:extLst>
          </p:cNvPr>
          <p:cNvPicPr>
            <a:picLocks noChangeAspect="1"/>
          </p:cNvPicPr>
          <p:nvPr userDrawn="1"/>
        </p:nvPicPr>
        <p:blipFill rotWithShape="1">
          <a:blip r:embed="rId2"/>
          <a:srcRect b="20462"/>
          <a:stretch/>
        </p:blipFill>
        <p:spPr>
          <a:xfrm>
            <a:off x="0" y="-788678"/>
            <a:ext cx="12192000" cy="7646678"/>
          </a:xfrm>
          <a:prstGeom prst="rect">
            <a:avLst/>
          </a:prstGeom>
        </p:spPr>
      </p:pic>
      <p:pic>
        <p:nvPicPr>
          <p:cNvPr id="9" name="Graphic 8">
            <a:extLst>
              <a:ext uri="{FF2B5EF4-FFF2-40B4-BE49-F238E27FC236}">
                <a16:creationId xmlns:a16="http://schemas.microsoft.com/office/drawing/2014/main" id="{5BC8B8DB-DEEE-9408-C878-D26E00EFB11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2" name="Text Placeholder 12">
            <a:extLst>
              <a:ext uri="{FF2B5EF4-FFF2-40B4-BE49-F238E27FC236}">
                <a16:creationId xmlns:a16="http://schemas.microsoft.com/office/drawing/2014/main" id="{063784A4-6D58-0950-C05F-925315C83158}"/>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025587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349D72-DDA3-23F3-37AE-176D4F5AFE4F}"/>
              </a:ext>
            </a:extLst>
          </p:cNvPr>
          <p:cNvPicPr>
            <a:picLocks noChangeAspect="1"/>
          </p:cNvPicPr>
          <p:nvPr userDrawn="1"/>
        </p:nvPicPr>
        <p:blipFill rotWithShape="1">
          <a:blip r:embed="rId2"/>
          <a:srcRect t="-1" b="26798"/>
          <a:stretch/>
        </p:blipFill>
        <p:spPr>
          <a:xfrm>
            <a:off x="0" y="-116798"/>
            <a:ext cx="12192000" cy="6974798"/>
          </a:xfrm>
          <a:prstGeom prst="rect">
            <a:avLst/>
          </a:prstGeom>
        </p:spPr>
      </p:pic>
      <p:pic>
        <p:nvPicPr>
          <p:cNvPr id="11" name="Graphic 10">
            <a:extLst>
              <a:ext uri="{FF2B5EF4-FFF2-40B4-BE49-F238E27FC236}">
                <a16:creationId xmlns:a16="http://schemas.microsoft.com/office/drawing/2014/main" id="{F0DAB90C-8FE5-C49C-7DC9-E7DCEEE260F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itle 8">
            <a:extLst>
              <a:ext uri="{FF2B5EF4-FFF2-40B4-BE49-F238E27FC236}">
                <a16:creationId xmlns:a16="http://schemas.microsoft.com/office/drawing/2014/main" id="{2A82030D-989F-848A-CC84-D1D618E8E92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42B0AE13-79A2-5EAE-4654-382C11217FAB}"/>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216117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172B7-0B26-49D6-7E34-DE2E7922A24B}"/>
              </a:ext>
            </a:extLst>
          </p:cNvPr>
          <p:cNvPicPr>
            <a:picLocks noChangeAspect="1"/>
          </p:cNvPicPr>
          <p:nvPr userDrawn="1"/>
        </p:nvPicPr>
        <p:blipFill rotWithShape="1">
          <a:blip r:embed="rId2"/>
          <a:srcRect l="8426" t="1" r="1" b="33645"/>
          <a:stretch/>
        </p:blipFill>
        <p:spPr>
          <a:xfrm>
            <a:off x="0" y="-228600"/>
            <a:ext cx="12420599" cy="7086599"/>
          </a:xfrm>
          <a:prstGeom prst="rect">
            <a:avLst/>
          </a:prstGeom>
        </p:spPr>
      </p:pic>
      <p:pic>
        <p:nvPicPr>
          <p:cNvPr id="9" name="Graphic 8">
            <a:extLst>
              <a:ext uri="{FF2B5EF4-FFF2-40B4-BE49-F238E27FC236}">
                <a16:creationId xmlns:a16="http://schemas.microsoft.com/office/drawing/2014/main" id="{0B7C546E-D011-6653-C103-9FFEEC6A034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6" name="Title 8">
            <a:extLst>
              <a:ext uri="{FF2B5EF4-FFF2-40B4-BE49-F238E27FC236}">
                <a16:creationId xmlns:a16="http://schemas.microsoft.com/office/drawing/2014/main" id="{4E5E3B19-AC81-6D0B-11A6-72C4A58FD09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62DD820B-FA35-0909-E33C-5573CBD7CDE2}"/>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3035265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28708B"/>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8" name="Text Placeholder 12">
            <a:extLst>
              <a:ext uri="{FF2B5EF4-FFF2-40B4-BE49-F238E27FC236}">
                <a16:creationId xmlns:a16="http://schemas.microsoft.com/office/drawing/2014/main" id="{BB3934C4-AA0B-4514-2105-8E9B1EC48A4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1C15B732-5BC1-9A9D-8DF6-0417AD96597D}"/>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3175744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11DE-EE5A-CF28-3F1D-9306714077F3}"/>
              </a:ext>
            </a:extLst>
          </p:cNvPr>
          <p:cNvPicPr>
            <a:picLocks noChangeAspect="1"/>
          </p:cNvPicPr>
          <p:nvPr userDrawn="1"/>
        </p:nvPicPr>
        <p:blipFill rotWithShape="1">
          <a:blip r:embed="rId2"/>
          <a:srcRect b="28525"/>
          <a:stretch/>
        </p:blipFill>
        <p:spPr>
          <a:xfrm>
            <a:off x="0" y="0"/>
            <a:ext cx="12192000" cy="6858000"/>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B9BE7DED-7DAD-9674-2365-DEACC72DD7E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ext Placeholder 12">
            <a:extLst>
              <a:ext uri="{FF2B5EF4-FFF2-40B4-BE49-F238E27FC236}">
                <a16:creationId xmlns:a16="http://schemas.microsoft.com/office/drawing/2014/main" id="{AB3C026F-5903-24A4-4366-A454A058299A}"/>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99438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008B9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A75FE57E-8241-F445-BD53-8BFE06082AAF}"/>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F450E2E-DE55-FAC2-92B9-66F01BA8724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543532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8FC44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628D04B0-657D-F2FA-8434-D7CB41ADA06B}"/>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5A0DA9C3-B5FC-74D0-BB2B-D8FADA008B51}"/>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695329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6" name="Title 8">
            <a:extLst>
              <a:ext uri="{FF2B5EF4-FFF2-40B4-BE49-F238E27FC236}">
                <a16:creationId xmlns:a16="http://schemas.microsoft.com/office/drawing/2014/main" id="{823D7DBA-FBB3-1B45-94F7-B9E3D2F24734}"/>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8" name="Text Placeholder 12">
            <a:extLst>
              <a:ext uri="{FF2B5EF4-FFF2-40B4-BE49-F238E27FC236}">
                <a16:creationId xmlns:a16="http://schemas.microsoft.com/office/drawing/2014/main" id="{A8C3EF08-F063-8933-6323-234C4D5A2C5F}"/>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907489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77873-0E55-BA42-B5AE-EDF8F75618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D0088B2-2D0C-574B-A04B-F6B199ED9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C235D5-DCB9-D449-960D-74D80EDFE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BDC78-0C2B-CA4C-98BD-3FDEC1F476F4}" type="datetimeFigureOut">
              <a:rPr lang="en-US" smtClean="0"/>
              <a:t>1/18/2026</a:t>
            </a:fld>
            <a:endParaRPr lang="en-US"/>
          </a:p>
        </p:txBody>
      </p:sp>
      <p:sp>
        <p:nvSpPr>
          <p:cNvPr id="5" name="Footer Placeholder 4">
            <a:extLst>
              <a:ext uri="{FF2B5EF4-FFF2-40B4-BE49-F238E27FC236}">
                <a16:creationId xmlns:a16="http://schemas.microsoft.com/office/drawing/2014/main" id="{3D30A7A1-BC3E-374F-B487-193703E97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0D4D1-57DD-1A4F-B322-0DAA9DD3A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A2423-F197-024F-A294-BA8F9B662EE4}" type="slidenum">
              <a:rPr lang="en-US" smtClean="0"/>
              <a:t>‹#›</a:t>
            </a:fld>
            <a:endParaRPr lang="en-US"/>
          </a:p>
        </p:txBody>
      </p:sp>
    </p:spTree>
    <p:extLst>
      <p:ext uri="{BB962C8B-B14F-4D97-AF65-F5344CB8AC3E}">
        <p14:creationId xmlns:p14="http://schemas.microsoft.com/office/powerpoint/2010/main" val="4232784330"/>
      </p:ext>
    </p:extLst>
  </p:cSld>
  <p:clrMap bg1="lt1" tx1="dk1" bg2="lt2" tx2="dk2" accent1="accent1" accent2="accent2" accent3="accent3" accent4="accent4" accent5="accent5" accent6="accent6" hlink="hlink" folHlink="folHlink"/>
  <p:sldLayoutIdLst>
    <p:sldLayoutId id="2147483697" r:id="rId1"/>
    <p:sldLayoutId id="2147483747" r:id="rId2"/>
    <p:sldLayoutId id="2147483661" r:id="rId3"/>
    <p:sldLayoutId id="2147483698" r:id="rId4"/>
    <p:sldLayoutId id="2147483733" r:id="rId5"/>
    <p:sldLayoutId id="2147483735" r:id="rId6"/>
    <p:sldLayoutId id="2147483696" r:id="rId7"/>
    <p:sldLayoutId id="2147483734" r:id="rId8"/>
    <p:sldLayoutId id="2147483712" r:id="rId9"/>
    <p:sldLayoutId id="2147483683" r:id="rId10"/>
    <p:sldLayoutId id="2147483684" r:id="rId11"/>
    <p:sldLayoutId id="2147483723" r:id="rId12"/>
    <p:sldLayoutId id="2147483736" r:id="rId13"/>
    <p:sldLayoutId id="2147483737" r:id="rId14"/>
    <p:sldLayoutId id="2147483685" r:id="rId15"/>
    <p:sldLayoutId id="2147483713" r:id="rId16"/>
    <p:sldLayoutId id="2147483687" r:id="rId17"/>
    <p:sldLayoutId id="2147483714" r:id="rId18"/>
    <p:sldLayoutId id="2147483671" r:id="rId19"/>
    <p:sldLayoutId id="2147483715" r:id="rId20"/>
    <p:sldLayoutId id="2147483738" r:id="rId21"/>
    <p:sldLayoutId id="2147483706" r:id="rId22"/>
    <p:sldLayoutId id="2147483705" r:id="rId23"/>
    <p:sldLayoutId id="2147483722" r:id="rId24"/>
    <p:sldLayoutId id="2147483710" r:id="rId25"/>
    <p:sldLayoutId id="2147483707" r:id="rId26"/>
    <p:sldLayoutId id="2147483720" r:id="rId27"/>
    <p:sldLayoutId id="2147483721" r:id="rId28"/>
    <p:sldLayoutId id="2147483678" r:id="rId29"/>
    <p:sldLayoutId id="2147483745" r:id="rId30"/>
    <p:sldLayoutId id="2147483746" r:id="rId31"/>
    <p:sldLayoutId id="2147483676" r:id="rId32"/>
    <p:sldLayoutId id="2147483743" r:id="rId33"/>
    <p:sldLayoutId id="2147483744" r:id="rId34"/>
    <p:sldLayoutId id="2147483677" r:id="rId35"/>
    <p:sldLayoutId id="2147483680" r:id="rId36"/>
    <p:sldLayoutId id="2147483681" r:id="rId37"/>
    <p:sldLayoutId id="2147483742" r:id="rId38"/>
    <p:sldLayoutId id="2147483690" r:id="rId39"/>
    <p:sldLayoutId id="2147483728" r:id="rId40"/>
    <p:sldLayoutId id="2147483689" r:id="rId41"/>
    <p:sldLayoutId id="2147483730" r:id="rId42"/>
    <p:sldLayoutId id="2147483691" r:id="rId43"/>
    <p:sldLayoutId id="2147483729" r:id="rId44"/>
    <p:sldLayoutId id="2147483693" r:id="rId45"/>
    <p:sldLayoutId id="2147483731" r:id="rId46"/>
    <p:sldLayoutId id="2147483694" r:id="rId47"/>
    <p:sldLayoutId id="2147483732" r:id="rId48"/>
    <p:sldLayoutId id="2147483650" r:id="rId49"/>
    <p:sldLayoutId id="2147483651" r:id="rId50"/>
    <p:sldLayoutId id="2147483653" r:id="rId51"/>
    <p:sldLayoutId id="2147483654" r:id="rId52"/>
    <p:sldLayoutId id="2147483741" r:id="rId53"/>
    <p:sldLayoutId id="2147483655" r:id="rId54"/>
    <p:sldLayoutId id="2147483656" r:id="rId55"/>
    <p:sldLayoutId id="2147483659" r:id="rId56"/>
    <p:sldLayoutId id="2147483724" r:id="rId57"/>
    <p:sldLayoutId id="2147483725" r:id="rId58"/>
    <p:sldLayoutId id="2147483726" r:id="rId59"/>
    <p:sldLayoutId id="2147483727" r:id="rId60"/>
  </p:sldLayoutIdLst>
  <p:txStyles>
    <p:title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Medium"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0.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16.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7.xml"/><Relationship Id="rId10" Type="http://schemas.openxmlformats.org/officeDocument/2006/relationships/slide" Target="slide26.xml"/><Relationship Id="rId4" Type="http://schemas.openxmlformats.org/officeDocument/2006/relationships/slide" Target="slide5.xml"/><Relationship Id="rId9"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30.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hyperlink" Target="https://drive.jacampus.org/s/C2PEL3TaZQzRsyq"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D2EDE-83D9-B6D9-13DB-566CC67A748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42612" r="14133"/>
          <a:stretch>
            <a:fillRect/>
          </a:stretch>
        </p:blipFill>
        <p:spPr>
          <a:xfrm>
            <a:off x="-1" y="1"/>
            <a:ext cx="12192001" cy="5834506"/>
          </a:xfrm>
          <a:prstGeom prst="rect">
            <a:avLst/>
          </a:prstGeom>
        </p:spPr>
      </p:pic>
      <p:sp>
        <p:nvSpPr>
          <p:cNvPr id="9" name="Rectangle 8">
            <a:extLst>
              <a:ext uri="{FF2B5EF4-FFF2-40B4-BE49-F238E27FC236}">
                <a16:creationId xmlns:a16="http://schemas.microsoft.com/office/drawing/2014/main" id="{BF2AC9EC-CBCA-20A8-E7DD-A64EA133CE6F}"/>
              </a:ext>
              <a:ext uri="{C183D7F6-B498-43B3-948B-1728B52AA6E4}">
                <adec:decorative xmlns:adec="http://schemas.microsoft.com/office/drawing/2017/decorative" val="1"/>
              </a:ext>
            </a:extLst>
          </p:cNvPr>
          <p:cNvSpPr/>
          <p:nvPr/>
        </p:nvSpPr>
        <p:spPr>
          <a:xfrm>
            <a:off x="-2" y="2450592"/>
            <a:ext cx="12192000" cy="4405835"/>
          </a:xfrm>
          <a:prstGeom prst="rect">
            <a:avLst/>
          </a:prstGeom>
          <a:solidFill>
            <a:srgbClr val="E3E24F">
              <a:alpha val="5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54360A-D327-7EC5-0770-B0C1EC12C53E}"/>
              </a:ext>
              <a:ext uri="{C183D7F6-B498-43B3-948B-1728B52AA6E4}">
                <adec:decorative xmlns:adec="http://schemas.microsoft.com/office/drawing/2017/decorative" val="1"/>
              </a:ext>
            </a:extLst>
          </p:cNvPr>
          <p:cNvSpPr/>
          <p:nvPr/>
        </p:nvSpPr>
        <p:spPr>
          <a:xfrm>
            <a:off x="0" y="2953512"/>
            <a:ext cx="12192000" cy="3904488"/>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5388F-8FD4-14B1-91A3-1F130D42A165}"/>
              </a:ext>
            </a:extLst>
          </p:cNvPr>
          <p:cNvSpPr>
            <a:spLocks noGrp="1"/>
          </p:cNvSpPr>
          <p:nvPr>
            <p:ph type="title"/>
          </p:nvPr>
        </p:nvSpPr>
        <p:spPr>
          <a:xfrm>
            <a:off x="838200" y="2788603"/>
            <a:ext cx="10515600" cy="1555115"/>
          </a:xfrm>
        </p:spPr>
        <p:txBody>
          <a:bodyPr>
            <a:normAutofit/>
          </a:bodyPr>
          <a:lstStyle/>
          <a:p>
            <a:pPr algn="ctr"/>
            <a:r>
              <a:rPr lang="en-US" sz="3600" dirty="0">
                <a:solidFill>
                  <a:srgbClr val="22404D"/>
                </a:solidFill>
                <a:latin typeface="Bierstadt" panose="020B0004020202020204" pitchFamily="34" charset="0"/>
              </a:rPr>
              <a:t>JA COMPANY PROGRAM</a:t>
            </a:r>
          </a:p>
        </p:txBody>
      </p:sp>
      <p:sp>
        <p:nvSpPr>
          <p:cNvPr id="8" name="Right Triangle 7">
            <a:extLst>
              <a:ext uri="{FF2B5EF4-FFF2-40B4-BE49-F238E27FC236}">
                <a16:creationId xmlns:a16="http://schemas.microsoft.com/office/drawing/2014/main" id="{2A8B00E3-68E1-EBEF-F91D-31F7BEDF428D}"/>
              </a:ext>
              <a:ext uri="{C183D7F6-B498-43B3-948B-1728B52AA6E4}">
                <adec:decorative xmlns:adec="http://schemas.microsoft.com/office/drawing/2017/decorative" val="1"/>
              </a:ext>
            </a:extLst>
          </p:cNvPr>
          <p:cNvSpPr/>
          <p:nvPr/>
        </p:nvSpPr>
        <p:spPr>
          <a:xfrm flipH="1">
            <a:off x="6355080" y="4791456"/>
            <a:ext cx="5836921" cy="206654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BE0868-F4F5-BF28-5824-8B7924AE3718}"/>
              </a:ext>
            </a:extLst>
          </p:cNvPr>
          <p:cNvSpPr/>
          <p:nvPr/>
        </p:nvSpPr>
        <p:spPr>
          <a:xfrm>
            <a:off x="1062225" y="4020009"/>
            <a:ext cx="10067543" cy="1323439"/>
          </a:xfrm>
          <a:prstGeom prst="rect">
            <a:avLst/>
          </a:prstGeom>
          <a:noFill/>
        </p:spPr>
        <p:txBody>
          <a:bodyPr wrap="square" lIns="91440" tIns="45720" rIns="91440" bIns="45720">
            <a:spAutoFit/>
          </a:bodyPr>
          <a:lstStyle/>
          <a:p>
            <a:pPr algn="ctr"/>
            <a:r>
              <a:rPr lang="en-US" sz="8000" b="1" dirty="0">
                <a:ln w="9525">
                  <a:solidFill>
                    <a:srgbClr val="E3E24F"/>
                  </a:solidFill>
                  <a:prstDash val="solid"/>
                </a:ln>
                <a:solidFill>
                  <a:srgbClr val="285F74"/>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 3: BUILD</a:t>
            </a:r>
            <a:endParaRPr lang="en-US" sz="8000" b="1" cap="none" spc="0" dirty="0">
              <a:ln w="9525">
                <a:solidFill>
                  <a:srgbClr val="E3E24F"/>
                </a:solidFill>
                <a:prstDash val="solid"/>
              </a:ln>
              <a:solidFill>
                <a:srgbClr val="285F74"/>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4" name="Title 1">
            <a:extLst>
              <a:ext uri="{FF2B5EF4-FFF2-40B4-BE49-F238E27FC236}">
                <a16:creationId xmlns:a16="http://schemas.microsoft.com/office/drawing/2014/main" id="{AD906103-400B-A178-C79C-796FA132F976}"/>
              </a:ext>
            </a:extLst>
          </p:cNvPr>
          <p:cNvSpPr txBox="1">
            <a:spLocks/>
          </p:cNvSpPr>
          <p:nvPr/>
        </p:nvSpPr>
        <p:spPr>
          <a:xfrm>
            <a:off x="838197" y="5129467"/>
            <a:ext cx="10515600" cy="1555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a:lstStyle>
          <a:p>
            <a:pPr algn="ctr"/>
            <a:r>
              <a:rPr lang="en-US" dirty="0">
                <a:solidFill>
                  <a:srgbClr val="22404D"/>
                </a:solidFill>
                <a:latin typeface="Bierstadt" panose="020B0004020202020204" pitchFamily="34" charset="0"/>
              </a:rPr>
              <a:t>WEEK 5</a:t>
            </a:r>
          </a:p>
        </p:txBody>
      </p:sp>
    </p:spTree>
    <p:extLst>
      <p:ext uri="{BB962C8B-B14F-4D97-AF65-F5344CB8AC3E}">
        <p14:creationId xmlns:p14="http://schemas.microsoft.com/office/powerpoint/2010/main" val="362202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4625-B45A-CE6E-AB22-966E886BFD78}"/>
              </a:ext>
            </a:extLst>
          </p:cNvPr>
          <p:cNvSpPr>
            <a:spLocks noGrp="1"/>
          </p:cNvSpPr>
          <p:nvPr>
            <p:ph type="title"/>
          </p:nvPr>
        </p:nvSpPr>
        <p:spPr/>
        <p:txBody>
          <a:bodyPr/>
          <a:lstStyle/>
          <a:p>
            <a:r>
              <a:rPr lang="en-US" dirty="0"/>
              <a:t>KPI Worksheet</a:t>
            </a:r>
          </a:p>
        </p:txBody>
      </p:sp>
      <p:sp>
        <p:nvSpPr>
          <p:cNvPr id="3" name="Text Placeholder 2">
            <a:extLst>
              <a:ext uri="{FF2B5EF4-FFF2-40B4-BE49-F238E27FC236}">
                <a16:creationId xmlns:a16="http://schemas.microsoft.com/office/drawing/2014/main" id="{B5CEBBA2-A2CC-13B9-F1D1-63EEFB0B7892}"/>
              </a:ext>
            </a:extLst>
          </p:cNvPr>
          <p:cNvSpPr>
            <a:spLocks noGrp="1"/>
          </p:cNvSpPr>
          <p:nvPr>
            <p:ph type="body" sz="quarter" idx="12"/>
          </p:nvPr>
        </p:nvSpPr>
        <p:spPr>
          <a:xfrm>
            <a:off x="651750" y="2255454"/>
            <a:ext cx="4696105" cy="4033586"/>
          </a:xfrm>
        </p:spPr>
        <p:txBody>
          <a:bodyPr/>
          <a:lstStyle/>
          <a:p>
            <a:pPr marL="0" indent="0">
              <a:buNone/>
            </a:pPr>
            <a:r>
              <a:rPr lang="en-US" dirty="0"/>
              <a:t>Use the </a:t>
            </a:r>
            <a:r>
              <a:rPr lang="en-US" b="1" dirty="0"/>
              <a:t>KPI Worksheet </a:t>
            </a:r>
            <a:r>
              <a:rPr lang="en-US" dirty="0"/>
              <a:t>to work with your team to negotiate the details of company </a:t>
            </a:r>
            <a:r>
              <a:rPr lang="en-US" b="1" dirty="0"/>
              <a:t>Critical Success Factors</a:t>
            </a:r>
            <a:r>
              <a:rPr lang="en-US" dirty="0"/>
              <a:t>. </a:t>
            </a:r>
          </a:p>
          <a:p>
            <a:pPr marL="0" indent="0">
              <a:buNone/>
            </a:pPr>
            <a:endParaRPr lang="en-US" dirty="0"/>
          </a:p>
          <a:p>
            <a:pPr marL="0" indent="0">
              <a:buNone/>
            </a:pPr>
            <a:r>
              <a:rPr lang="en-US" dirty="0"/>
              <a:t>Use the Critical Success Factors to create </a:t>
            </a:r>
            <a:r>
              <a:rPr lang="en-US" b="1" dirty="0"/>
              <a:t>Key Performance Indicators</a:t>
            </a:r>
            <a:r>
              <a:rPr lang="en-US" dirty="0"/>
              <a:t>.</a:t>
            </a:r>
          </a:p>
        </p:txBody>
      </p:sp>
      <p:sp>
        <p:nvSpPr>
          <p:cNvPr id="6" name="Right Triangle 5">
            <a:extLst>
              <a:ext uri="{FF2B5EF4-FFF2-40B4-BE49-F238E27FC236}">
                <a16:creationId xmlns:a16="http://schemas.microsoft.com/office/drawing/2014/main" id="{1FE4D1FB-636A-064F-18CE-7D3DE44CAD57}"/>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76A04AF-6779-A458-4F3D-241336F6FF06}"/>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6130" y="2133600"/>
            <a:ext cx="6348002" cy="4521200"/>
          </a:xfrm>
          <a:prstGeom prst="rect">
            <a:avLst/>
          </a:prstGeom>
        </p:spPr>
      </p:pic>
    </p:spTree>
    <p:extLst>
      <p:ext uri="{BB962C8B-B14F-4D97-AF65-F5344CB8AC3E}">
        <p14:creationId xmlns:p14="http://schemas.microsoft.com/office/powerpoint/2010/main" val="284598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FD662-038C-9D24-FE5F-C592A795E86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490DAE5-749B-DCFF-50AA-42BD86624CD4}"/>
              </a:ext>
              <a:ext uri="{C183D7F6-B498-43B3-948B-1728B52AA6E4}">
                <adec:decorative xmlns:adec="http://schemas.microsoft.com/office/drawing/2017/decorative" val="1"/>
              </a:ext>
            </a:extLst>
          </p:cNvPr>
          <p:cNvPicPr>
            <a:picLocks noChangeAspect="1"/>
          </p:cNvPicPr>
          <p:nvPr/>
        </p:nvPicPr>
        <p:blipFill>
          <a:blip r:embed="rId3"/>
          <a:srcRect t="15625"/>
          <a:stretch>
            <a:fillRect/>
          </a:stretch>
        </p:blipFill>
        <p:spPr>
          <a:xfrm>
            <a:off x="0" y="-6"/>
            <a:ext cx="12192000" cy="6858005"/>
          </a:xfrm>
          <a:prstGeom prst="rect">
            <a:avLst/>
          </a:prstGeom>
        </p:spPr>
      </p:pic>
      <p:pic>
        <p:nvPicPr>
          <p:cNvPr id="11" name="Picture 10">
            <a:extLst>
              <a:ext uri="{FF2B5EF4-FFF2-40B4-BE49-F238E27FC236}">
                <a16:creationId xmlns:a16="http://schemas.microsoft.com/office/drawing/2014/main" id="{A3DAE26C-D901-0357-77CD-8B0773210664}"/>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80440" y="-2708148"/>
            <a:ext cx="6858000" cy="12274296"/>
          </a:xfrm>
          <a:prstGeom prst="rect">
            <a:avLst/>
          </a:prstGeom>
        </p:spPr>
      </p:pic>
      <p:sp>
        <p:nvSpPr>
          <p:cNvPr id="8" name="Right Triangle 7">
            <a:extLst>
              <a:ext uri="{FF2B5EF4-FFF2-40B4-BE49-F238E27FC236}">
                <a16:creationId xmlns:a16="http://schemas.microsoft.com/office/drawing/2014/main" id="{A412A972-0FD6-398A-7EDD-0A3977001E8D}"/>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609A9EE-2016-105A-3620-42CD36B79E52}"/>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BUSINESS PLANNING</a:t>
            </a:r>
          </a:p>
        </p:txBody>
      </p:sp>
      <p:sp>
        <p:nvSpPr>
          <p:cNvPr id="14" name="Right Triangle 13">
            <a:extLst>
              <a:ext uri="{FF2B5EF4-FFF2-40B4-BE49-F238E27FC236}">
                <a16:creationId xmlns:a16="http://schemas.microsoft.com/office/drawing/2014/main" id="{2B62EA2F-6BA9-C467-98D7-0D84C35C7D2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29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B95D-E8B7-D6F1-141A-3BC585FF4FD3}"/>
              </a:ext>
            </a:extLst>
          </p:cNvPr>
          <p:cNvSpPr>
            <a:spLocks noGrp="1"/>
          </p:cNvSpPr>
          <p:nvPr>
            <p:ph type="title"/>
          </p:nvPr>
        </p:nvSpPr>
        <p:spPr/>
        <p:txBody>
          <a:bodyPr/>
          <a:lstStyle/>
          <a:p>
            <a:r>
              <a:rPr lang="en-US" dirty="0"/>
              <a:t>Business Planning</a:t>
            </a:r>
            <a:endParaRPr lang="en-US" dirty="0">
              <a:solidFill>
                <a:srgbClr val="E3E24F"/>
              </a:solidFill>
            </a:endParaRPr>
          </a:p>
        </p:txBody>
      </p:sp>
      <p:sp>
        <p:nvSpPr>
          <p:cNvPr id="6" name="Right Triangle 5">
            <a:extLst>
              <a:ext uri="{FF2B5EF4-FFF2-40B4-BE49-F238E27FC236}">
                <a16:creationId xmlns:a16="http://schemas.microsoft.com/office/drawing/2014/main" id="{FE7ABEEB-31D6-FFB4-3719-1117C8E46482}"/>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FDF13FB-0F64-E8BB-8B05-01BDAF8C2309}"/>
              </a:ext>
            </a:extLst>
          </p:cNvPr>
          <p:cNvSpPr>
            <a:spLocks noGrp="1"/>
          </p:cNvSpPr>
          <p:nvPr>
            <p:ph type="body" sz="quarter" idx="12"/>
          </p:nvPr>
        </p:nvSpPr>
        <p:spPr>
          <a:xfrm>
            <a:off x="651751" y="2170545"/>
            <a:ext cx="4640686" cy="4118495"/>
          </a:xfrm>
        </p:spPr>
        <p:txBody>
          <a:bodyPr/>
          <a:lstStyle/>
          <a:p>
            <a:pPr marL="0" indent="0">
              <a:buNone/>
            </a:pPr>
            <a:r>
              <a:rPr lang="en-US" dirty="0"/>
              <a:t>Review your department’s responsibilities and start to create a work plan using the </a:t>
            </a:r>
            <a:r>
              <a:rPr lang="en-US" b="1" dirty="0"/>
              <a:t>Work Plan Template</a:t>
            </a:r>
            <a:r>
              <a:rPr lang="en-US" dirty="0"/>
              <a:t>.</a:t>
            </a:r>
          </a:p>
          <a:p>
            <a:pPr marL="0" indent="0">
              <a:buNone/>
            </a:pPr>
            <a:endParaRPr lang="en-US" dirty="0"/>
          </a:p>
          <a:p>
            <a:pPr marL="0" indent="0">
              <a:buNone/>
            </a:pPr>
            <a:r>
              <a:rPr lang="en-US" b="1" dirty="0"/>
              <a:t>Tips for planning:</a:t>
            </a:r>
          </a:p>
          <a:p>
            <a:pPr>
              <a:buFont typeface="Wingdings" panose="05000000000000000000" pitchFamily="2" charset="2"/>
              <a:buChar char="ü"/>
            </a:pPr>
            <a:r>
              <a:rPr lang="en-US" dirty="0"/>
              <a:t>Look at your checklists </a:t>
            </a:r>
          </a:p>
          <a:p>
            <a:pPr>
              <a:buFont typeface="Wingdings" panose="05000000000000000000" pitchFamily="2" charset="2"/>
              <a:buChar char="ü"/>
            </a:pPr>
            <a:r>
              <a:rPr lang="en-US" dirty="0"/>
              <a:t>Break down tasks into small steps with measurable timelines </a:t>
            </a:r>
          </a:p>
          <a:p>
            <a:pPr>
              <a:buFont typeface="Wingdings" panose="05000000000000000000" pitchFamily="2" charset="2"/>
              <a:buChar char="ü"/>
            </a:pPr>
            <a:r>
              <a:rPr lang="en-US" dirty="0"/>
              <a:t>Think SMART</a:t>
            </a:r>
          </a:p>
        </p:txBody>
      </p:sp>
      <p:pic>
        <p:nvPicPr>
          <p:cNvPr id="4" name="Picture 3">
            <a:extLst>
              <a:ext uri="{FF2B5EF4-FFF2-40B4-BE49-F238E27FC236}">
                <a16:creationId xmlns:a16="http://schemas.microsoft.com/office/drawing/2014/main" id="{13D4E385-3308-3F4A-2876-BB8C3DE2DD7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7298" y="2087416"/>
            <a:ext cx="4621538" cy="3537529"/>
          </a:xfrm>
          <a:prstGeom prst="rect">
            <a:avLst/>
          </a:prstGeom>
          <a:ln>
            <a:solidFill>
              <a:srgbClr val="22404D"/>
            </a:solidFill>
          </a:ln>
        </p:spPr>
      </p:pic>
      <p:pic>
        <p:nvPicPr>
          <p:cNvPr id="9" name="Picture 8">
            <a:extLst>
              <a:ext uri="{FF2B5EF4-FFF2-40B4-BE49-F238E27FC236}">
                <a16:creationId xmlns:a16="http://schemas.microsoft.com/office/drawing/2014/main" id="{B6D99A7D-84D7-1213-4093-E30D611BF25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823918">
            <a:off x="9459451" y="3496675"/>
            <a:ext cx="2336993" cy="3016217"/>
          </a:xfrm>
          <a:prstGeom prst="rect">
            <a:avLst/>
          </a:prstGeom>
          <a:ln>
            <a:solidFill>
              <a:srgbClr val="22404D"/>
            </a:solidFill>
          </a:ln>
        </p:spPr>
      </p:pic>
    </p:spTree>
    <p:extLst>
      <p:ext uri="{BB962C8B-B14F-4D97-AF65-F5344CB8AC3E}">
        <p14:creationId xmlns:p14="http://schemas.microsoft.com/office/powerpoint/2010/main" val="2445279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4483-9596-6A1A-25E5-D29D03504DC8}"/>
              </a:ext>
            </a:extLst>
          </p:cNvPr>
          <p:cNvSpPr>
            <a:spLocks noGrp="1"/>
          </p:cNvSpPr>
          <p:nvPr>
            <p:ph type="title"/>
          </p:nvPr>
        </p:nvSpPr>
        <p:spPr/>
        <p:txBody>
          <a:bodyPr/>
          <a:lstStyle/>
          <a:p>
            <a:r>
              <a:rPr lang="en-US" dirty="0"/>
              <a:t>Planning Resources</a:t>
            </a:r>
          </a:p>
        </p:txBody>
      </p:sp>
      <p:pic>
        <p:nvPicPr>
          <p:cNvPr id="7" name="Picture 6">
            <a:extLst>
              <a:ext uri="{FF2B5EF4-FFF2-40B4-BE49-F238E27FC236}">
                <a16:creationId xmlns:a16="http://schemas.microsoft.com/office/drawing/2014/main" id="{8F537365-2298-DB90-D8D5-6259621D26F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2216128"/>
            <a:ext cx="12192000" cy="4254543"/>
          </a:xfrm>
          <a:prstGeom prst="rect">
            <a:avLst/>
          </a:prstGeom>
        </p:spPr>
      </p:pic>
      <p:sp>
        <p:nvSpPr>
          <p:cNvPr id="8" name="Right Triangle 7">
            <a:extLst>
              <a:ext uri="{FF2B5EF4-FFF2-40B4-BE49-F238E27FC236}">
                <a16:creationId xmlns:a16="http://schemas.microsoft.com/office/drawing/2014/main" id="{0DC63461-CF87-370A-20F3-B74FA2F4BAA4}"/>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58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DCB9-5E7E-36E8-7B59-889605D40A83}"/>
              </a:ext>
            </a:extLst>
          </p:cNvPr>
          <p:cNvSpPr>
            <a:spLocks noGrp="1"/>
          </p:cNvSpPr>
          <p:nvPr>
            <p:ph type="title"/>
          </p:nvPr>
        </p:nvSpPr>
        <p:spPr/>
        <p:txBody>
          <a:bodyPr/>
          <a:lstStyle/>
          <a:p>
            <a:r>
              <a:rPr lang="en-US" dirty="0"/>
              <a:t>Business Planning</a:t>
            </a:r>
            <a:br>
              <a:rPr lang="en-US" dirty="0"/>
            </a:br>
            <a:r>
              <a:rPr lang="en-US" sz="3200" dirty="0"/>
              <a:t>Department Sharing</a:t>
            </a:r>
            <a:endParaRPr lang="en-US" dirty="0"/>
          </a:p>
        </p:txBody>
      </p:sp>
      <p:sp>
        <p:nvSpPr>
          <p:cNvPr id="3" name="Text Placeholder 2">
            <a:extLst>
              <a:ext uri="{FF2B5EF4-FFF2-40B4-BE49-F238E27FC236}">
                <a16:creationId xmlns:a16="http://schemas.microsoft.com/office/drawing/2014/main" id="{6DD830DB-CAD8-0B25-9E12-B0C2B0C68007}"/>
              </a:ext>
            </a:extLst>
          </p:cNvPr>
          <p:cNvSpPr>
            <a:spLocks noGrp="1"/>
          </p:cNvSpPr>
          <p:nvPr>
            <p:ph type="body" sz="quarter" idx="12"/>
          </p:nvPr>
        </p:nvSpPr>
        <p:spPr>
          <a:xfrm>
            <a:off x="651751" y="2255454"/>
            <a:ext cx="4677632" cy="4033586"/>
          </a:xfrm>
        </p:spPr>
        <p:txBody>
          <a:bodyPr/>
          <a:lstStyle/>
          <a:p>
            <a:pPr marL="0" indent="0">
              <a:buNone/>
            </a:pPr>
            <a:r>
              <a:rPr lang="en-US" sz="3200" b="1" dirty="0"/>
              <a:t>DEPARTMENTS </a:t>
            </a:r>
          </a:p>
          <a:p>
            <a:r>
              <a:rPr lang="en-US" dirty="0"/>
              <a:t>President </a:t>
            </a:r>
          </a:p>
          <a:p>
            <a:r>
              <a:rPr lang="en-US" dirty="0"/>
              <a:t>Finance</a:t>
            </a:r>
          </a:p>
          <a:p>
            <a:r>
              <a:rPr lang="en-US" dirty="0"/>
              <a:t>HR</a:t>
            </a:r>
          </a:p>
          <a:p>
            <a:r>
              <a:rPr lang="en-US" dirty="0"/>
              <a:t>Marketing </a:t>
            </a:r>
          </a:p>
          <a:p>
            <a:r>
              <a:rPr lang="en-US" dirty="0"/>
              <a:t>Sales </a:t>
            </a:r>
          </a:p>
          <a:p>
            <a:r>
              <a:rPr lang="en-US" dirty="0"/>
              <a:t>Technology </a:t>
            </a:r>
          </a:p>
          <a:p>
            <a:r>
              <a:rPr lang="en-US" dirty="0"/>
              <a:t>Production </a:t>
            </a:r>
          </a:p>
          <a:p>
            <a:r>
              <a:rPr lang="en-US" dirty="0"/>
              <a:t>Health &amp; Safety/Environment </a:t>
            </a:r>
          </a:p>
          <a:p>
            <a:r>
              <a:rPr lang="en-US" dirty="0"/>
              <a:t>Corporate Social Responsibility </a:t>
            </a:r>
          </a:p>
        </p:txBody>
      </p:sp>
      <p:sp>
        <p:nvSpPr>
          <p:cNvPr id="4" name="Right Triangle 3">
            <a:extLst>
              <a:ext uri="{FF2B5EF4-FFF2-40B4-BE49-F238E27FC236}">
                <a16:creationId xmlns:a16="http://schemas.microsoft.com/office/drawing/2014/main" id="{7E6FE5EE-DDA1-C76D-7857-356C60485738}"/>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D67F8A72-5573-5131-5826-523E5478A42A}"/>
              </a:ext>
            </a:extLst>
          </p:cNvPr>
          <p:cNvSpPr/>
          <p:nvPr/>
        </p:nvSpPr>
        <p:spPr>
          <a:xfrm>
            <a:off x="5495638" y="2255454"/>
            <a:ext cx="3935521" cy="2016853"/>
          </a:xfrm>
          <a:custGeom>
            <a:avLst/>
            <a:gdLst>
              <a:gd name="csX0" fmla="*/ 0 w 3935521"/>
              <a:gd name="csY0" fmla="*/ 336149 h 2016853"/>
              <a:gd name="csX1" fmla="*/ 336149 w 3935521"/>
              <a:gd name="csY1" fmla="*/ 0 h 2016853"/>
              <a:gd name="csX2" fmla="*/ 655920 w 3935521"/>
              <a:gd name="csY2" fmla="*/ 0 h 2016853"/>
              <a:gd name="csX3" fmla="*/ 655920 w 3935521"/>
              <a:gd name="csY3" fmla="*/ 0 h 2016853"/>
              <a:gd name="csX4" fmla="*/ 1147860 w 3935521"/>
              <a:gd name="csY4" fmla="*/ 0 h 2016853"/>
              <a:gd name="csX5" fmla="*/ 1639800 w 3935521"/>
              <a:gd name="csY5" fmla="*/ 0 h 2016853"/>
              <a:gd name="csX6" fmla="*/ 2273395 w 3935521"/>
              <a:gd name="csY6" fmla="*/ 0 h 2016853"/>
              <a:gd name="csX7" fmla="*/ 2867798 w 3935521"/>
              <a:gd name="csY7" fmla="*/ 0 h 2016853"/>
              <a:gd name="csX8" fmla="*/ 3599372 w 3935521"/>
              <a:gd name="csY8" fmla="*/ 0 h 2016853"/>
              <a:gd name="csX9" fmla="*/ 3935521 w 3935521"/>
              <a:gd name="csY9" fmla="*/ 336149 h 2016853"/>
              <a:gd name="csX10" fmla="*/ 3935521 w 3935521"/>
              <a:gd name="csY10" fmla="*/ 756324 h 2016853"/>
              <a:gd name="csX11" fmla="*/ 3935521 w 3935521"/>
              <a:gd name="csY11" fmla="*/ 1176498 h 2016853"/>
              <a:gd name="csX12" fmla="*/ 3935521 w 3935521"/>
              <a:gd name="csY12" fmla="*/ 1176498 h 2016853"/>
              <a:gd name="csX13" fmla="*/ 3935521 w 3935521"/>
              <a:gd name="csY13" fmla="*/ 1680711 h 2016853"/>
              <a:gd name="csX14" fmla="*/ 3935521 w 3935521"/>
              <a:gd name="csY14" fmla="*/ 1680704 h 2016853"/>
              <a:gd name="csX15" fmla="*/ 3599372 w 3935521"/>
              <a:gd name="csY15" fmla="*/ 2016853 h 2016853"/>
              <a:gd name="csX16" fmla="*/ 2965777 w 3935521"/>
              <a:gd name="csY16" fmla="*/ 2016853 h 2016853"/>
              <a:gd name="csX17" fmla="*/ 2332182 w 3935521"/>
              <a:gd name="csY17" fmla="*/ 2016853 h 2016853"/>
              <a:gd name="csX18" fmla="*/ 1639800 w 3935521"/>
              <a:gd name="csY18" fmla="*/ 2016853 h 2016853"/>
              <a:gd name="csX19" fmla="*/ 1704204 w 3935521"/>
              <a:gd name="csY19" fmla="*/ 2444884 h 2016853"/>
              <a:gd name="csX20" fmla="*/ 1773975 w 3935521"/>
              <a:gd name="csY20" fmla="*/ 2908584 h 2016853"/>
              <a:gd name="csX21" fmla="*/ 1401290 w 3935521"/>
              <a:gd name="csY21" fmla="*/ 2611340 h 2016853"/>
              <a:gd name="csX22" fmla="*/ 1050966 w 3935521"/>
              <a:gd name="csY22" fmla="*/ 2331931 h 2016853"/>
              <a:gd name="csX23" fmla="*/ 655920 w 3935521"/>
              <a:gd name="csY23" fmla="*/ 2016853 h 2016853"/>
              <a:gd name="csX24" fmla="*/ 336149 w 3935521"/>
              <a:gd name="csY24" fmla="*/ 2016853 h 2016853"/>
              <a:gd name="csX25" fmla="*/ 0 w 3935521"/>
              <a:gd name="csY25" fmla="*/ 1680704 h 2016853"/>
              <a:gd name="csX26" fmla="*/ 0 w 3935521"/>
              <a:gd name="csY26" fmla="*/ 1680711 h 2016853"/>
              <a:gd name="csX27" fmla="*/ 0 w 3935521"/>
              <a:gd name="csY27" fmla="*/ 1176498 h 2016853"/>
              <a:gd name="csX28" fmla="*/ 0 w 3935521"/>
              <a:gd name="csY28" fmla="*/ 1176498 h 2016853"/>
              <a:gd name="csX29" fmla="*/ 0 w 3935521"/>
              <a:gd name="csY29" fmla="*/ 781534 h 2016853"/>
              <a:gd name="csX30" fmla="*/ 0 w 3935521"/>
              <a:gd name="csY30" fmla="*/ 336149 h 201685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Lst>
            <a:rect l="l" t="t" r="r" b="b"/>
            <a:pathLst>
              <a:path w="3935521" h="2016853" fill="none" extrusionOk="0">
                <a:moveTo>
                  <a:pt x="0" y="336149"/>
                </a:moveTo>
                <a:cubicBezTo>
                  <a:pt x="-24691" y="146297"/>
                  <a:pt x="173099" y="-14963"/>
                  <a:pt x="336149" y="0"/>
                </a:cubicBezTo>
                <a:cubicBezTo>
                  <a:pt x="471692" y="1598"/>
                  <a:pt x="540723" y="8886"/>
                  <a:pt x="655920" y="0"/>
                </a:cubicBezTo>
                <a:lnTo>
                  <a:pt x="655920" y="0"/>
                </a:lnTo>
                <a:cubicBezTo>
                  <a:pt x="847170" y="15088"/>
                  <a:pt x="1007903" y="12305"/>
                  <a:pt x="1147860" y="0"/>
                </a:cubicBezTo>
                <a:cubicBezTo>
                  <a:pt x="1287817" y="-12305"/>
                  <a:pt x="1474013" y="-13379"/>
                  <a:pt x="1639800" y="0"/>
                </a:cubicBezTo>
                <a:cubicBezTo>
                  <a:pt x="1868591" y="-27426"/>
                  <a:pt x="2063007" y="5420"/>
                  <a:pt x="2273395" y="0"/>
                </a:cubicBezTo>
                <a:cubicBezTo>
                  <a:pt x="2483783" y="-5420"/>
                  <a:pt x="2600348" y="28071"/>
                  <a:pt x="2867798" y="0"/>
                </a:cubicBezTo>
                <a:cubicBezTo>
                  <a:pt x="3135248" y="-28071"/>
                  <a:pt x="3246329" y="30238"/>
                  <a:pt x="3599372" y="0"/>
                </a:cubicBezTo>
                <a:cubicBezTo>
                  <a:pt x="3783382" y="-12718"/>
                  <a:pt x="3929247" y="135235"/>
                  <a:pt x="3935521" y="336149"/>
                </a:cubicBezTo>
                <a:cubicBezTo>
                  <a:pt x="3927028" y="516593"/>
                  <a:pt x="3949954" y="553555"/>
                  <a:pt x="3935521" y="756324"/>
                </a:cubicBezTo>
                <a:cubicBezTo>
                  <a:pt x="3921088" y="959093"/>
                  <a:pt x="3924942" y="993310"/>
                  <a:pt x="3935521" y="1176498"/>
                </a:cubicBezTo>
                <a:lnTo>
                  <a:pt x="3935521" y="1176498"/>
                </a:lnTo>
                <a:cubicBezTo>
                  <a:pt x="3940879" y="1337895"/>
                  <a:pt x="3924384" y="1445626"/>
                  <a:pt x="3935521" y="1680711"/>
                </a:cubicBezTo>
                <a:lnTo>
                  <a:pt x="3935521" y="1680704"/>
                </a:lnTo>
                <a:cubicBezTo>
                  <a:pt x="3918369" y="1891142"/>
                  <a:pt x="3819375" y="2029678"/>
                  <a:pt x="3599372" y="2016853"/>
                </a:cubicBezTo>
                <a:cubicBezTo>
                  <a:pt x="3382922" y="2043633"/>
                  <a:pt x="3266610" y="2030522"/>
                  <a:pt x="2965777" y="2016853"/>
                </a:cubicBezTo>
                <a:cubicBezTo>
                  <a:pt x="2664944" y="2003184"/>
                  <a:pt x="2596072" y="2036580"/>
                  <a:pt x="2332182" y="2016853"/>
                </a:cubicBezTo>
                <a:cubicBezTo>
                  <a:pt x="2068293" y="1997126"/>
                  <a:pt x="1917851" y="2022889"/>
                  <a:pt x="1639800" y="2016853"/>
                </a:cubicBezTo>
                <a:cubicBezTo>
                  <a:pt x="1636907" y="2138890"/>
                  <a:pt x="1659609" y="2276946"/>
                  <a:pt x="1704204" y="2444884"/>
                </a:cubicBezTo>
                <a:cubicBezTo>
                  <a:pt x="1748799" y="2612822"/>
                  <a:pt x="1727204" y="2729961"/>
                  <a:pt x="1773975" y="2908584"/>
                </a:cubicBezTo>
                <a:cubicBezTo>
                  <a:pt x="1636311" y="2780007"/>
                  <a:pt x="1559206" y="2717090"/>
                  <a:pt x="1401290" y="2611340"/>
                </a:cubicBezTo>
                <a:cubicBezTo>
                  <a:pt x="1243374" y="2505590"/>
                  <a:pt x="1218799" y="2469001"/>
                  <a:pt x="1050966" y="2331931"/>
                </a:cubicBezTo>
                <a:cubicBezTo>
                  <a:pt x="883133" y="2194861"/>
                  <a:pt x="814768" y="2152837"/>
                  <a:pt x="655920" y="2016853"/>
                </a:cubicBezTo>
                <a:cubicBezTo>
                  <a:pt x="518639" y="2008104"/>
                  <a:pt x="460865" y="2020546"/>
                  <a:pt x="336149" y="2016853"/>
                </a:cubicBezTo>
                <a:cubicBezTo>
                  <a:pt x="148791" y="2023671"/>
                  <a:pt x="17519" y="1885430"/>
                  <a:pt x="0" y="1680704"/>
                </a:cubicBezTo>
                <a:lnTo>
                  <a:pt x="0" y="1680711"/>
                </a:lnTo>
                <a:cubicBezTo>
                  <a:pt x="6213" y="1484506"/>
                  <a:pt x="18941" y="1386871"/>
                  <a:pt x="0" y="1176498"/>
                </a:cubicBezTo>
                <a:lnTo>
                  <a:pt x="0" y="1176498"/>
                </a:lnTo>
                <a:cubicBezTo>
                  <a:pt x="-14763" y="992068"/>
                  <a:pt x="13417" y="912451"/>
                  <a:pt x="0" y="781534"/>
                </a:cubicBezTo>
                <a:cubicBezTo>
                  <a:pt x="-13417" y="650617"/>
                  <a:pt x="-3694" y="448829"/>
                  <a:pt x="0" y="336149"/>
                </a:cubicBezTo>
                <a:close/>
              </a:path>
              <a:path w="3935521" h="2016853" stroke="0" extrusionOk="0">
                <a:moveTo>
                  <a:pt x="0" y="336149"/>
                </a:moveTo>
                <a:cubicBezTo>
                  <a:pt x="13172" y="121101"/>
                  <a:pt x="109054" y="17387"/>
                  <a:pt x="336149" y="0"/>
                </a:cubicBezTo>
                <a:cubicBezTo>
                  <a:pt x="465044" y="-5211"/>
                  <a:pt x="572670" y="-1068"/>
                  <a:pt x="655920" y="0"/>
                </a:cubicBezTo>
                <a:lnTo>
                  <a:pt x="655920" y="0"/>
                </a:lnTo>
                <a:cubicBezTo>
                  <a:pt x="771658" y="20942"/>
                  <a:pt x="1048888" y="-16001"/>
                  <a:pt x="1147860" y="0"/>
                </a:cubicBezTo>
                <a:cubicBezTo>
                  <a:pt x="1246832" y="16001"/>
                  <a:pt x="1412372" y="-7581"/>
                  <a:pt x="1639800" y="0"/>
                </a:cubicBezTo>
                <a:cubicBezTo>
                  <a:pt x="1973979" y="-24560"/>
                  <a:pt x="2021573" y="-18439"/>
                  <a:pt x="2332182" y="0"/>
                </a:cubicBezTo>
                <a:cubicBezTo>
                  <a:pt x="2642791" y="18439"/>
                  <a:pt x="2818344" y="-2432"/>
                  <a:pt x="3004968" y="0"/>
                </a:cubicBezTo>
                <a:cubicBezTo>
                  <a:pt x="3191592" y="2432"/>
                  <a:pt x="3429835" y="1267"/>
                  <a:pt x="3599372" y="0"/>
                </a:cubicBezTo>
                <a:cubicBezTo>
                  <a:pt x="3796652" y="-1796"/>
                  <a:pt x="3896205" y="165137"/>
                  <a:pt x="3935521" y="336149"/>
                </a:cubicBezTo>
                <a:cubicBezTo>
                  <a:pt x="3943429" y="455989"/>
                  <a:pt x="3947093" y="580952"/>
                  <a:pt x="3935521" y="739517"/>
                </a:cubicBezTo>
                <a:cubicBezTo>
                  <a:pt x="3923949" y="898082"/>
                  <a:pt x="3952538" y="974196"/>
                  <a:pt x="3935521" y="1176498"/>
                </a:cubicBezTo>
                <a:lnTo>
                  <a:pt x="3935521" y="1176498"/>
                </a:lnTo>
                <a:cubicBezTo>
                  <a:pt x="3910598" y="1365775"/>
                  <a:pt x="3922927" y="1482512"/>
                  <a:pt x="3935521" y="1680711"/>
                </a:cubicBezTo>
                <a:lnTo>
                  <a:pt x="3935521" y="1680704"/>
                </a:lnTo>
                <a:cubicBezTo>
                  <a:pt x="3978492" y="1878228"/>
                  <a:pt x="3775361" y="2001474"/>
                  <a:pt x="3599372" y="2016853"/>
                </a:cubicBezTo>
                <a:cubicBezTo>
                  <a:pt x="3322062" y="1984349"/>
                  <a:pt x="3177364" y="2049495"/>
                  <a:pt x="2926586" y="2016853"/>
                </a:cubicBezTo>
                <a:cubicBezTo>
                  <a:pt x="2675808" y="1984211"/>
                  <a:pt x="2531633" y="2014697"/>
                  <a:pt x="2273395" y="2016853"/>
                </a:cubicBezTo>
                <a:cubicBezTo>
                  <a:pt x="2015157" y="2019009"/>
                  <a:pt x="1814623" y="2034691"/>
                  <a:pt x="1639800" y="2016853"/>
                </a:cubicBezTo>
                <a:cubicBezTo>
                  <a:pt x="1676395" y="2175859"/>
                  <a:pt x="1689181" y="2266817"/>
                  <a:pt x="1705546" y="2453801"/>
                </a:cubicBezTo>
                <a:cubicBezTo>
                  <a:pt x="1721911" y="2640785"/>
                  <a:pt x="1749044" y="2730821"/>
                  <a:pt x="1773975" y="2908584"/>
                </a:cubicBezTo>
                <a:cubicBezTo>
                  <a:pt x="1646082" y="2810195"/>
                  <a:pt x="1571964" y="2722961"/>
                  <a:pt x="1378929" y="2593506"/>
                </a:cubicBezTo>
                <a:cubicBezTo>
                  <a:pt x="1185894" y="2464050"/>
                  <a:pt x="1077464" y="2363322"/>
                  <a:pt x="1006244" y="2296262"/>
                </a:cubicBezTo>
                <a:cubicBezTo>
                  <a:pt x="935024" y="2229202"/>
                  <a:pt x="744180" y="2081576"/>
                  <a:pt x="655920" y="2016853"/>
                </a:cubicBezTo>
                <a:cubicBezTo>
                  <a:pt x="531167" y="2019856"/>
                  <a:pt x="467178" y="2022700"/>
                  <a:pt x="336149" y="2016853"/>
                </a:cubicBezTo>
                <a:cubicBezTo>
                  <a:pt x="194536" y="2019855"/>
                  <a:pt x="-15719" y="1836517"/>
                  <a:pt x="0" y="1680704"/>
                </a:cubicBezTo>
                <a:lnTo>
                  <a:pt x="0" y="1680711"/>
                </a:lnTo>
                <a:cubicBezTo>
                  <a:pt x="-13284" y="1505381"/>
                  <a:pt x="-1187" y="1311837"/>
                  <a:pt x="0" y="1176498"/>
                </a:cubicBezTo>
                <a:lnTo>
                  <a:pt x="0" y="1176498"/>
                </a:lnTo>
                <a:cubicBezTo>
                  <a:pt x="11385" y="1067480"/>
                  <a:pt x="6858" y="941905"/>
                  <a:pt x="0" y="756324"/>
                </a:cubicBezTo>
                <a:cubicBezTo>
                  <a:pt x="-6858" y="570743"/>
                  <a:pt x="1529" y="435298"/>
                  <a:pt x="0" y="336149"/>
                </a:cubicBezTo>
                <a:close/>
              </a:path>
            </a:pathLst>
          </a:custGeom>
          <a:solidFill>
            <a:schemeClr val="bg1"/>
          </a:solidFill>
          <a:ln w="57150">
            <a:solidFill>
              <a:srgbClr val="28708B"/>
            </a:solidFill>
            <a:extLst>
              <a:ext uri="{C807C97D-BFC1-408E-A445-0C87EB9F89A2}">
                <ask:lineSketchStyleProps xmlns:ask="http://schemas.microsoft.com/office/drawing/2018/sketchyshapes" sd="97564965">
                  <a:prstGeom prst="wedgeRoundRectCallout">
                    <a:avLst>
                      <a:gd name="adj1" fmla="val -4924"/>
                      <a:gd name="adj2" fmla="val 94214"/>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2404D"/>
                </a:solidFill>
                <a:latin typeface="Bierstadt" panose="020B0004020202020204" pitchFamily="34" charset="0"/>
              </a:rPr>
              <a:t>What are your department’s </a:t>
            </a:r>
            <a:r>
              <a:rPr lang="en-US" sz="2400" b="1" dirty="0">
                <a:solidFill>
                  <a:srgbClr val="22404D"/>
                </a:solidFill>
                <a:latin typeface="Bierstadt" panose="020B0004020202020204" pitchFamily="34" charset="0"/>
              </a:rPr>
              <a:t>key objectives </a:t>
            </a:r>
            <a:r>
              <a:rPr lang="en-US" sz="2400" dirty="0">
                <a:solidFill>
                  <a:srgbClr val="22404D"/>
                </a:solidFill>
                <a:latin typeface="Bierstadt" panose="020B0004020202020204" pitchFamily="34" charset="0"/>
              </a:rPr>
              <a:t>and </a:t>
            </a:r>
            <a:r>
              <a:rPr lang="en-US" sz="2400" b="1" dirty="0">
                <a:solidFill>
                  <a:srgbClr val="22404D"/>
                </a:solidFill>
                <a:latin typeface="Bierstadt" panose="020B0004020202020204" pitchFamily="34" charset="0"/>
              </a:rPr>
              <a:t>timelines</a:t>
            </a:r>
            <a:r>
              <a:rPr lang="en-US" sz="2400" dirty="0">
                <a:solidFill>
                  <a:srgbClr val="22404D"/>
                </a:solidFill>
                <a:latin typeface="Bierstadt" panose="020B0004020202020204" pitchFamily="34" charset="0"/>
              </a:rPr>
              <a:t>? </a:t>
            </a:r>
          </a:p>
        </p:txBody>
      </p:sp>
      <p:sp>
        <p:nvSpPr>
          <p:cNvPr id="7" name="Speech Bubble: Rectangle with Corners Rounded 6">
            <a:extLst>
              <a:ext uri="{FF2B5EF4-FFF2-40B4-BE49-F238E27FC236}">
                <a16:creationId xmlns:a16="http://schemas.microsoft.com/office/drawing/2014/main" id="{58F076C2-47BA-7F7C-C995-D8A7948709DE}"/>
              </a:ext>
            </a:extLst>
          </p:cNvPr>
          <p:cNvSpPr/>
          <p:nvPr/>
        </p:nvSpPr>
        <p:spPr>
          <a:xfrm>
            <a:off x="8040347" y="4700016"/>
            <a:ext cx="3682261" cy="1604171"/>
          </a:xfrm>
          <a:custGeom>
            <a:avLst/>
            <a:gdLst>
              <a:gd name="csX0" fmla="*/ 0 w 3682261"/>
              <a:gd name="csY0" fmla="*/ 267367 h 1604171"/>
              <a:gd name="csX1" fmla="*/ 267367 w 3682261"/>
              <a:gd name="csY1" fmla="*/ 0 h 1604171"/>
              <a:gd name="csX2" fmla="*/ 856628 w 3682261"/>
              <a:gd name="csY2" fmla="*/ 0 h 1604171"/>
              <a:gd name="csX3" fmla="*/ 1445888 w 3682261"/>
              <a:gd name="csY3" fmla="*/ 0 h 1604171"/>
              <a:gd name="csX4" fmla="*/ 2147986 w 3682261"/>
              <a:gd name="csY4" fmla="*/ 0 h 1604171"/>
              <a:gd name="csX5" fmla="*/ 2112206 w 3682261"/>
              <a:gd name="csY5" fmla="*/ -450128 h 1604171"/>
              <a:gd name="csX6" fmla="*/ 2073444 w 3682261"/>
              <a:gd name="csY6" fmla="*/ -937766 h 1604171"/>
              <a:gd name="csX7" fmla="*/ 2580949 w 3682261"/>
              <a:gd name="csY7" fmla="*/ -459505 h 1604171"/>
              <a:gd name="csX8" fmla="*/ 3068551 w 3682261"/>
              <a:gd name="csY8" fmla="*/ 0 h 1604171"/>
              <a:gd name="csX9" fmla="*/ 3414894 w 3682261"/>
              <a:gd name="csY9" fmla="*/ 0 h 1604171"/>
              <a:gd name="csX10" fmla="*/ 3682261 w 3682261"/>
              <a:gd name="csY10" fmla="*/ 267367 h 1604171"/>
              <a:gd name="csX11" fmla="*/ 3682261 w 3682261"/>
              <a:gd name="csY11" fmla="*/ 267362 h 1604171"/>
              <a:gd name="csX12" fmla="*/ 3682261 w 3682261"/>
              <a:gd name="csY12" fmla="*/ 267362 h 1604171"/>
              <a:gd name="csX13" fmla="*/ 3682261 w 3682261"/>
              <a:gd name="csY13" fmla="*/ 668405 h 1604171"/>
              <a:gd name="csX14" fmla="*/ 3682261 w 3682261"/>
              <a:gd name="csY14" fmla="*/ 1336804 h 1604171"/>
              <a:gd name="csX15" fmla="*/ 3414894 w 3682261"/>
              <a:gd name="csY15" fmla="*/ 1604171 h 1604171"/>
              <a:gd name="csX16" fmla="*/ 3068551 w 3682261"/>
              <a:gd name="csY16" fmla="*/ 1604171 h 1604171"/>
              <a:gd name="csX17" fmla="*/ 2626680 w 3682261"/>
              <a:gd name="csY17" fmla="*/ 1604171 h 1604171"/>
              <a:gd name="csX18" fmla="*/ 2147986 w 3682261"/>
              <a:gd name="csY18" fmla="*/ 1604171 h 1604171"/>
              <a:gd name="csX19" fmla="*/ 2147986 w 3682261"/>
              <a:gd name="csY19" fmla="*/ 1604171 h 1604171"/>
              <a:gd name="csX20" fmla="*/ 1502307 w 3682261"/>
              <a:gd name="csY20" fmla="*/ 1604171 h 1604171"/>
              <a:gd name="csX21" fmla="*/ 856628 w 3682261"/>
              <a:gd name="csY21" fmla="*/ 1604171 h 1604171"/>
              <a:gd name="csX22" fmla="*/ 267367 w 3682261"/>
              <a:gd name="csY22" fmla="*/ 1604171 h 1604171"/>
              <a:gd name="csX23" fmla="*/ 0 w 3682261"/>
              <a:gd name="csY23" fmla="*/ 1336804 h 1604171"/>
              <a:gd name="csX24" fmla="*/ 0 w 3682261"/>
              <a:gd name="csY24" fmla="*/ 668405 h 1604171"/>
              <a:gd name="csX25" fmla="*/ 0 w 3682261"/>
              <a:gd name="csY25" fmla="*/ 267362 h 1604171"/>
              <a:gd name="csX26" fmla="*/ 0 w 3682261"/>
              <a:gd name="csY26" fmla="*/ 267362 h 1604171"/>
              <a:gd name="csX27" fmla="*/ 0 w 3682261"/>
              <a:gd name="csY27" fmla="*/ 267367 h 16041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Lst>
            <a:rect l="l" t="t" r="r" b="b"/>
            <a:pathLst>
              <a:path w="3682261" h="1604171" fill="none" extrusionOk="0">
                <a:moveTo>
                  <a:pt x="0" y="267367"/>
                </a:moveTo>
                <a:cubicBezTo>
                  <a:pt x="-15183" y="110855"/>
                  <a:pt x="91374" y="7301"/>
                  <a:pt x="267367" y="0"/>
                </a:cubicBezTo>
                <a:cubicBezTo>
                  <a:pt x="393057" y="-20713"/>
                  <a:pt x="730411" y="-13137"/>
                  <a:pt x="856628" y="0"/>
                </a:cubicBezTo>
                <a:cubicBezTo>
                  <a:pt x="982845" y="13137"/>
                  <a:pt x="1260302" y="-12635"/>
                  <a:pt x="1445888" y="0"/>
                </a:cubicBezTo>
                <a:cubicBezTo>
                  <a:pt x="1631474" y="12635"/>
                  <a:pt x="1995604" y="30797"/>
                  <a:pt x="2147986" y="0"/>
                </a:cubicBezTo>
                <a:cubicBezTo>
                  <a:pt x="2129626" y="-192631"/>
                  <a:pt x="2133346" y="-312322"/>
                  <a:pt x="2112206" y="-450128"/>
                </a:cubicBezTo>
                <a:cubicBezTo>
                  <a:pt x="2091066" y="-587934"/>
                  <a:pt x="2091668" y="-785178"/>
                  <a:pt x="2073444" y="-937766"/>
                </a:cubicBezTo>
                <a:cubicBezTo>
                  <a:pt x="2252516" y="-722809"/>
                  <a:pt x="2484911" y="-571053"/>
                  <a:pt x="2580949" y="-459505"/>
                </a:cubicBezTo>
                <a:cubicBezTo>
                  <a:pt x="2676987" y="-347957"/>
                  <a:pt x="2838729" y="-201046"/>
                  <a:pt x="3068551" y="0"/>
                </a:cubicBezTo>
                <a:cubicBezTo>
                  <a:pt x="3153729" y="471"/>
                  <a:pt x="3266406" y="868"/>
                  <a:pt x="3414894" y="0"/>
                </a:cubicBezTo>
                <a:cubicBezTo>
                  <a:pt x="3556812" y="-5819"/>
                  <a:pt x="3670625" y="118887"/>
                  <a:pt x="3682261" y="267367"/>
                </a:cubicBezTo>
                <a:lnTo>
                  <a:pt x="3682261" y="267362"/>
                </a:lnTo>
                <a:lnTo>
                  <a:pt x="3682261" y="267362"/>
                </a:lnTo>
                <a:cubicBezTo>
                  <a:pt x="3691661" y="406671"/>
                  <a:pt x="3665991" y="485822"/>
                  <a:pt x="3682261" y="668405"/>
                </a:cubicBezTo>
                <a:cubicBezTo>
                  <a:pt x="3714741" y="849468"/>
                  <a:pt x="3682996" y="1110841"/>
                  <a:pt x="3682261" y="1336804"/>
                </a:cubicBezTo>
                <a:cubicBezTo>
                  <a:pt x="3650027" y="1477968"/>
                  <a:pt x="3545920" y="1622750"/>
                  <a:pt x="3414894" y="1604171"/>
                </a:cubicBezTo>
                <a:cubicBezTo>
                  <a:pt x="3285662" y="1594425"/>
                  <a:pt x="3183343" y="1611343"/>
                  <a:pt x="3068551" y="1604171"/>
                </a:cubicBezTo>
                <a:cubicBezTo>
                  <a:pt x="2939274" y="1599486"/>
                  <a:pt x="2734175" y="1616038"/>
                  <a:pt x="2626680" y="1604171"/>
                </a:cubicBezTo>
                <a:cubicBezTo>
                  <a:pt x="2519185" y="1592304"/>
                  <a:pt x="2268292" y="1583913"/>
                  <a:pt x="2147986" y="1604171"/>
                </a:cubicBezTo>
                <a:lnTo>
                  <a:pt x="2147986" y="1604171"/>
                </a:lnTo>
                <a:cubicBezTo>
                  <a:pt x="1987861" y="1598950"/>
                  <a:pt x="1705182" y="1632670"/>
                  <a:pt x="1502307" y="1604171"/>
                </a:cubicBezTo>
                <a:cubicBezTo>
                  <a:pt x="1299432" y="1575672"/>
                  <a:pt x="1058714" y="1603802"/>
                  <a:pt x="856628" y="1604171"/>
                </a:cubicBezTo>
                <a:cubicBezTo>
                  <a:pt x="654542" y="1604540"/>
                  <a:pt x="435683" y="1629584"/>
                  <a:pt x="267367" y="1604171"/>
                </a:cubicBezTo>
                <a:cubicBezTo>
                  <a:pt x="102225" y="1600448"/>
                  <a:pt x="18027" y="1492242"/>
                  <a:pt x="0" y="1336804"/>
                </a:cubicBezTo>
                <a:cubicBezTo>
                  <a:pt x="1234" y="1153723"/>
                  <a:pt x="29329" y="823556"/>
                  <a:pt x="0" y="668405"/>
                </a:cubicBezTo>
                <a:cubicBezTo>
                  <a:pt x="-9355" y="537836"/>
                  <a:pt x="-6914" y="364807"/>
                  <a:pt x="0" y="267362"/>
                </a:cubicBezTo>
                <a:lnTo>
                  <a:pt x="0" y="267362"/>
                </a:lnTo>
                <a:lnTo>
                  <a:pt x="0" y="267367"/>
                </a:lnTo>
                <a:close/>
              </a:path>
              <a:path w="3682261" h="1604171" stroke="0" extrusionOk="0">
                <a:moveTo>
                  <a:pt x="0" y="267367"/>
                </a:moveTo>
                <a:cubicBezTo>
                  <a:pt x="14351" y="87673"/>
                  <a:pt x="108889" y="4537"/>
                  <a:pt x="267367" y="0"/>
                </a:cubicBezTo>
                <a:cubicBezTo>
                  <a:pt x="530599" y="-17976"/>
                  <a:pt x="682513" y="23290"/>
                  <a:pt x="875434" y="0"/>
                </a:cubicBezTo>
                <a:cubicBezTo>
                  <a:pt x="1068355" y="-23290"/>
                  <a:pt x="1358027" y="-6386"/>
                  <a:pt x="1502307" y="0"/>
                </a:cubicBezTo>
                <a:cubicBezTo>
                  <a:pt x="1646587" y="6386"/>
                  <a:pt x="1912672" y="8840"/>
                  <a:pt x="2147986" y="0"/>
                </a:cubicBezTo>
                <a:cubicBezTo>
                  <a:pt x="2132531" y="-143957"/>
                  <a:pt x="2103763" y="-370636"/>
                  <a:pt x="2110715" y="-468883"/>
                </a:cubicBezTo>
                <a:cubicBezTo>
                  <a:pt x="2117667" y="-567130"/>
                  <a:pt x="2077542" y="-796203"/>
                  <a:pt x="2073444" y="-937766"/>
                </a:cubicBezTo>
                <a:cubicBezTo>
                  <a:pt x="2244663" y="-757152"/>
                  <a:pt x="2381361" y="-600953"/>
                  <a:pt x="2570998" y="-468883"/>
                </a:cubicBezTo>
                <a:cubicBezTo>
                  <a:pt x="2760635" y="-336813"/>
                  <a:pt x="2954724" y="-127449"/>
                  <a:pt x="3068551" y="0"/>
                </a:cubicBezTo>
                <a:cubicBezTo>
                  <a:pt x="3216953" y="-6698"/>
                  <a:pt x="3334370" y="15559"/>
                  <a:pt x="3414894" y="0"/>
                </a:cubicBezTo>
                <a:cubicBezTo>
                  <a:pt x="3563872" y="3720"/>
                  <a:pt x="3677961" y="152693"/>
                  <a:pt x="3682261" y="267367"/>
                </a:cubicBezTo>
                <a:lnTo>
                  <a:pt x="3682261" y="267362"/>
                </a:lnTo>
                <a:lnTo>
                  <a:pt x="3682261" y="267362"/>
                </a:lnTo>
                <a:cubicBezTo>
                  <a:pt x="3700989" y="456283"/>
                  <a:pt x="3667222" y="554490"/>
                  <a:pt x="3682261" y="668405"/>
                </a:cubicBezTo>
                <a:cubicBezTo>
                  <a:pt x="3666263" y="830326"/>
                  <a:pt x="3649648" y="1157496"/>
                  <a:pt x="3682261" y="1336804"/>
                </a:cubicBezTo>
                <a:cubicBezTo>
                  <a:pt x="3687990" y="1499141"/>
                  <a:pt x="3543964" y="1634539"/>
                  <a:pt x="3414894" y="1604171"/>
                </a:cubicBezTo>
                <a:cubicBezTo>
                  <a:pt x="3345059" y="1592675"/>
                  <a:pt x="3163573" y="1590150"/>
                  <a:pt x="3068551" y="1604171"/>
                </a:cubicBezTo>
                <a:cubicBezTo>
                  <a:pt x="2912798" y="1621592"/>
                  <a:pt x="2746180" y="1587184"/>
                  <a:pt x="2599063" y="1604171"/>
                </a:cubicBezTo>
                <a:cubicBezTo>
                  <a:pt x="2451946" y="1621158"/>
                  <a:pt x="2341149" y="1620939"/>
                  <a:pt x="2147986" y="1604171"/>
                </a:cubicBezTo>
                <a:lnTo>
                  <a:pt x="2147986" y="1604171"/>
                </a:lnTo>
                <a:cubicBezTo>
                  <a:pt x="1986053" y="1607428"/>
                  <a:pt x="1691521" y="1600910"/>
                  <a:pt x="1483501" y="1604171"/>
                </a:cubicBezTo>
                <a:cubicBezTo>
                  <a:pt x="1275482" y="1607432"/>
                  <a:pt x="1027884" y="1625051"/>
                  <a:pt x="837821" y="1604171"/>
                </a:cubicBezTo>
                <a:cubicBezTo>
                  <a:pt x="647758" y="1583291"/>
                  <a:pt x="479436" y="1593725"/>
                  <a:pt x="267367" y="1604171"/>
                </a:cubicBezTo>
                <a:cubicBezTo>
                  <a:pt x="118272" y="1639064"/>
                  <a:pt x="-4312" y="1493425"/>
                  <a:pt x="0" y="1336804"/>
                </a:cubicBezTo>
                <a:cubicBezTo>
                  <a:pt x="-30465" y="1138479"/>
                  <a:pt x="25113" y="891922"/>
                  <a:pt x="0" y="668405"/>
                </a:cubicBezTo>
                <a:cubicBezTo>
                  <a:pt x="-4414" y="500991"/>
                  <a:pt x="-1240" y="405127"/>
                  <a:pt x="0" y="267362"/>
                </a:cubicBezTo>
                <a:lnTo>
                  <a:pt x="0" y="267362"/>
                </a:lnTo>
                <a:lnTo>
                  <a:pt x="0" y="267367"/>
                </a:lnTo>
                <a:close/>
              </a:path>
            </a:pathLst>
          </a:custGeom>
          <a:solidFill>
            <a:schemeClr val="bg1"/>
          </a:solidFill>
          <a:ln w="57150">
            <a:solidFill>
              <a:srgbClr val="28708B"/>
            </a:solidFill>
            <a:extLst>
              <a:ext uri="{C807C97D-BFC1-408E-A445-0C87EB9F89A2}">
                <ask:lineSketchStyleProps xmlns:ask="http://schemas.microsoft.com/office/drawing/2018/sketchyshapes" sd="97564965">
                  <a:prstGeom prst="wedgeRoundRectCallout">
                    <a:avLst>
                      <a:gd name="adj1" fmla="val 6309"/>
                      <a:gd name="adj2" fmla="val -108458"/>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2404D"/>
                </a:solidFill>
                <a:latin typeface="Bierstadt" panose="020B0004020202020204" pitchFamily="34" charset="0"/>
              </a:rPr>
              <a:t>Do all decisions pass the </a:t>
            </a:r>
            <a:r>
              <a:rPr lang="en-US" sz="2400" b="1" dirty="0">
                <a:solidFill>
                  <a:srgbClr val="22404D"/>
                </a:solidFill>
                <a:latin typeface="Bierstadt" panose="020B0004020202020204" pitchFamily="34" charset="0"/>
              </a:rPr>
              <a:t>Test of Disclosure</a:t>
            </a:r>
            <a:r>
              <a:rPr lang="en-US" sz="2400" dirty="0">
                <a:solidFill>
                  <a:srgbClr val="22404D"/>
                </a:solidFill>
                <a:latin typeface="Bierstadt" panose="020B0004020202020204" pitchFamily="34" charset="0"/>
              </a:rPr>
              <a:t>?</a:t>
            </a:r>
          </a:p>
        </p:txBody>
      </p:sp>
      <p:pic>
        <p:nvPicPr>
          <p:cNvPr id="9" name="Picture 8">
            <a:extLst>
              <a:ext uri="{FF2B5EF4-FFF2-40B4-BE49-F238E27FC236}">
                <a16:creationId xmlns:a16="http://schemas.microsoft.com/office/drawing/2014/main" id="{76FEDCFE-5181-539F-85B2-923483D7D04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27552" y="1791982"/>
            <a:ext cx="2406814" cy="2408953"/>
          </a:xfrm>
          <a:prstGeom prst="rect">
            <a:avLst/>
          </a:prstGeom>
        </p:spPr>
      </p:pic>
    </p:spTree>
    <p:extLst>
      <p:ext uri="{BB962C8B-B14F-4D97-AF65-F5344CB8AC3E}">
        <p14:creationId xmlns:p14="http://schemas.microsoft.com/office/powerpoint/2010/main" val="82984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DEED-A31A-5CBA-ED51-05934BF39763}"/>
              </a:ext>
            </a:extLst>
          </p:cNvPr>
          <p:cNvSpPr>
            <a:spLocks noGrp="1"/>
          </p:cNvSpPr>
          <p:nvPr>
            <p:ph type="title"/>
          </p:nvPr>
        </p:nvSpPr>
        <p:spPr/>
        <p:txBody>
          <a:bodyPr/>
          <a:lstStyle/>
          <a:p>
            <a:r>
              <a:rPr lang="en-US" dirty="0"/>
              <a:t>Lean Business Plan</a:t>
            </a:r>
          </a:p>
        </p:txBody>
      </p:sp>
      <p:sp>
        <p:nvSpPr>
          <p:cNvPr id="3" name="Text Placeholder 2">
            <a:extLst>
              <a:ext uri="{FF2B5EF4-FFF2-40B4-BE49-F238E27FC236}">
                <a16:creationId xmlns:a16="http://schemas.microsoft.com/office/drawing/2014/main" id="{D4796B19-956D-482F-79F1-4D4603EF57B2}"/>
              </a:ext>
            </a:extLst>
          </p:cNvPr>
          <p:cNvSpPr>
            <a:spLocks noGrp="1"/>
          </p:cNvSpPr>
          <p:nvPr>
            <p:ph type="body" sz="quarter" idx="12"/>
          </p:nvPr>
        </p:nvSpPr>
        <p:spPr>
          <a:xfrm>
            <a:off x="651750" y="2255454"/>
            <a:ext cx="6183159" cy="4033586"/>
          </a:xfrm>
        </p:spPr>
        <p:txBody>
          <a:bodyPr/>
          <a:lstStyle/>
          <a:p>
            <a:r>
              <a:rPr lang="en-US" dirty="0"/>
              <a:t>This template is your guide in creating a lean business plan. </a:t>
            </a:r>
          </a:p>
          <a:p>
            <a:r>
              <a:rPr lang="en-US" dirty="0"/>
              <a:t>The headings in each section should remain as-is, while the text below informs your team what to write under each heading. </a:t>
            </a:r>
          </a:p>
          <a:p>
            <a:r>
              <a:rPr lang="en-US" dirty="0"/>
              <a:t>Replace that text with your Company’s information taken from your previously created mission statement and business model canvas. </a:t>
            </a:r>
          </a:p>
          <a:p>
            <a:r>
              <a:rPr lang="en-US" dirty="0"/>
              <a:t>When every section has been updated, you have created a lean business plan!</a:t>
            </a:r>
          </a:p>
        </p:txBody>
      </p:sp>
      <p:pic>
        <p:nvPicPr>
          <p:cNvPr id="5" name="Picture 4">
            <a:extLst>
              <a:ext uri="{FF2B5EF4-FFF2-40B4-BE49-F238E27FC236}">
                <a16:creationId xmlns:a16="http://schemas.microsoft.com/office/drawing/2014/main" id="{8A166808-F6C0-65DC-BC3E-2110635F2D0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32556" y="2013527"/>
            <a:ext cx="2451711" cy="3181928"/>
          </a:xfrm>
          <a:prstGeom prst="rect">
            <a:avLst/>
          </a:prstGeom>
          <a:ln>
            <a:solidFill>
              <a:srgbClr val="22404D"/>
            </a:solidFill>
          </a:ln>
        </p:spPr>
      </p:pic>
      <p:sp>
        <p:nvSpPr>
          <p:cNvPr id="10" name="Right Triangle 9">
            <a:extLst>
              <a:ext uri="{FF2B5EF4-FFF2-40B4-BE49-F238E27FC236}">
                <a16:creationId xmlns:a16="http://schemas.microsoft.com/office/drawing/2014/main" id="{B5D31A51-7054-8692-5138-4C9ED1E7EC26}"/>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9F3B24-65A5-EEFC-1769-C5EBDDCB41E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49203" y="2595607"/>
            <a:ext cx="2462205" cy="3181927"/>
          </a:xfrm>
          <a:prstGeom prst="rect">
            <a:avLst/>
          </a:prstGeom>
          <a:ln>
            <a:solidFill>
              <a:srgbClr val="22404D"/>
            </a:solidFill>
          </a:ln>
        </p:spPr>
      </p:pic>
      <p:pic>
        <p:nvPicPr>
          <p:cNvPr id="9" name="Picture 8">
            <a:extLst>
              <a:ext uri="{FF2B5EF4-FFF2-40B4-BE49-F238E27FC236}">
                <a16:creationId xmlns:a16="http://schemas.microsoft.com/office/drawing/2014/main" id="{18F92251-4EDC-58EE-8093-B28DD40CB26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08776" y="3429000"/>
            <a:ext cx="2462204" cy="3195546"/>
          </a:xfrm>
          <a:prstGeom prst="rect">
            <a:avLst/>
          </a:prstGeom>
          <a:ln>
            <a:solidFill>
              <a:srgbClr val="22404D"/>
            </a:solidFill>
          </a:ln>
        </p:spPr>
      </p:pic>
    </p:spTree>
    <p:extLst>
      <p:ext uri="{BB962C8B-B14F-4D97-AF65-F5344CB8AC3E}">
        <p14:creationId xmlns:p14="http://schemas.microsoft.com/office/powerpoint/2010/main" val="2768407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1418F-5311-94CF-6313-EC663A10C6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9C4DAF-F1D1-16B7-C946-F07BD57FC566}"/>
              </a:ext>
              <a:ext uri="{C183D7F6-B498-43B3-948B-1728B52AA6E4}">
                <adec:decorative xmlns:adec="http://schemas.microsoft.com/office/drawing/2017/decorative" val="1"/>
              </a:ext>
            </a:extLst>
          </p:cNvPr>
          <p:cNvPicPr>
            <a:picLocks noChangeAspect="1"/>
          </p:cNvPicPr>
          <p:nvPr/>
        </p:nvPicPr>
        <p:blipFill>
          <a:blip r:embed="rId3"/>
          <a:srcRect t="15625"/>
          <a:stretch>
            <a:fillRect/>
          </a:stretch>
        </p:blipFill>
        <p:spPr>
          <a:xfrm>
            <a:off x="0" y="-6"/>
            <a:ext cx="12192000" cy="6858005"/>
          </a:xfrm>
          <a:prstGeom prst="rect">
            <a:avLst/>
          </a:prstGeom>
        </p:spPr>
      </p:pic>
      <p:pic>
        <p:nvPicPr>
          <p:cNvPr id="11" name="Picture 10">
            <a:extLst>
              <a:ext uri="{FF2B5EF4-FFF2-40B4-BE49-F238E27FC236}">
                <a16:creationId xmlns:a16="http://schemas.microsoft.com/office/drawing/2014/main" id="{6D7F9015-D7DC-859B-4FAF-05AB067410DE}"/>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80440" y="-2708148"/>
            <a:ext cx="6858000" cy="12274296"/>
          </a:xfrm>
          <a:prstGeom prst="rect">
            <a:avLst/>
          </a:prstGeom>
        </p:spPr>
      </p:pic>
      <p:sp>
        <p:nvSpPr>
          <p:cNvPr id="8" name="Right Triangle 7">
            <a:extLst>
              <a:ext uri="{FF2B5EF4-FFF2-40B4-BE49-F238E27FC236}">
                <a16:creationId xmlns:a16="http://schemas.microsoft.com/office/drawing/2014/main" id="{793D2FC1-AAEC-CE4D-AD71-759FD378576F}"/>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9AD110F-12A7-B048-5032-D8BDEF9793EE}"/>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COMPANY MEETINGS</a:t>
            </a:r>
          </a:p>
        </p:txBody>
      </p:sp>
      <p:sp>
        <p:nvSpPr>
          <p:cNvPr id="14" name="Right Triangle 13">
            <a:extLst>
              <a:ext uri="{FF2B5EF4-FFF2-40B4-BE49-F238E27FC236}">
                <a16:creationId xmlns:a16="http://schemas.microsoft.com/office/drawing/2014/main" id="{D4BED872-C6AD-812F-32A2-CA7B463F1A1F}"/>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548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EF27-4FD6-BAD7-ADF6-6D2D17E7000A}"/>
              </a:ext>
            </a:extLst>
          </p:cNvPr>
          <p:cNvSpPr>
            <a:spLocks noGrp="1"/>
          </p:cNvSpPr>
          <p:nvPr>
            <p:ph type="title"/>
          </p:nvPr>
        </p:nvSpPr>
        <p:spPr/>
        <p:txBody>
          <a:bodyPr/>
          <a:lstStyle/>
          <a:p>
            <a:r>
              <a:rPr lang="en-US" dirty="0"/>
              <a:t>Company Meetings</a:t>
            </a:r>
          </a:p>
        </p:txBody>
      </p:sp>
      <p:sp>
        <p:nvSpPr>
          <p:cNvPr id="3" name="Text Placeholder 2">
            <a:extLst>
              <a:ext uri="{FF2B5EF4-FFF2-40B4-BE49-F238E27FC236}">
                <a16:creationId xmlns:a16="http://schemas.microsoft.com/office/drawing/2014/main" id="{5D4B6A31-13EC-5C29-DE47-D5E69A5F28A5}"/>
              </a:ext>
            </a:extLst>
          </p:cNvPr>
          <p:cNvSpPr>
            <a:spLocks noGrp="1"/>
          </p:cNvSpPr>
          <p:nvPr>
            <p:ph type="body" sz="quarter" idx="12"/>
          </p:nvPr>
        </p:nvSpPr>
        <p:spPr>
          <a:xfrm>
            <a:off x="651750" y="2264690"/>
            <a:ext cx="5804468" cy="4033586"/>
          </a:xfrm>
        </p:spPr>
        <p:txBody>
          <a:bodyPr/>
          <a:lstStyle/>
          <a:p>
            <a:pPr marL="0" indent="0">
              <a:buNone/>
            </a:pPr>
            <a:r>
              <a:rPr lang="en-US" b="1" dirty="0"/>
              <a:t>When: </a:t>
            </a:r>
            <a:r>
              <a:rPr lang="en-US" dirty="0"/>
              <a:t>Start of each session, beginning next week.</a:t>
            </a:r>
          </a:p>
          <a:p>
            <a:pPr marL="0" indent="0">
              <a:buNone/>
            </a:pPr>
            <a:endParaRPr lang="en-US" b="1" dirty="0"/>
          </a:p>
          <a:p>
            <a:pPr marL="0" indent="0">
              <a:buNone/>
            </a:pPr>
            <a:r>
              <a:rPr lang="en-US" b="1" dirty="0"/>
              <a:t>Purpose: </a:t>
            </a:r>
            <a:r>
              <a:rPr lang="en-US" dirty="0"/>
              <a:t>To provide the Company with an overview of progress to date, discuss challenges, successes and goals, and provide an opportunity for input.</a:t>
            </a:r>
          </a:p>
          <a:p>
            <a:pPr marL="0" indent="0">
              <a:buNone/>
            </a:pPr>
            <a:endParaRPr lang="en-US" dirty="0"/>
          </a:p>
          <a:p>
            <a:pPr marL="0" indent="0">
              <a:buNone/>
            </a:pPr>
            <a:r>
              <a:rPr lang="en-US" b="1" dirty="0"/>
              <a:t>Responsibilities: </a:t>
            </a:r>
            <a:r>
              <a:rPr lang="en-US" dirty="0"/>
              <a:t>The management team will lead each meeting. The President will create the meeting agenda. </a:t>
            </a:r>
          </a:p>
        </p:txBody>
      </p:sp>
      <p:sp>
        <p:nvSpPr>
          <p:cNvPr id="6" name="Rectangle 5">
            <a:extLst>
              <a:ext uri="{FF2B5EF4-FFF2-40B4-BE49-F238E27FC236}">
                <a16:creationId xmlns:a16="http://schemas.microsoft.com/office/drawing/2014/main" id="{EF87476F-86C1-C78A-AA10-6EFADA16D919}"/>
              </a:ext>
              <a:ext uri="{C183D7F6-B498-43B3-948B-1728B52AA6E4}">
                <adec:decorative xmlns:adec="http://schemas.microsoft.com/office/drawing/2017/decorative" val="1"/>
              </a:ext>
            </a:extLst>
          </p:cNvPr>
          <p:cNvSpPr/>
          <p:nvPr/>
        </p:nvSpPr>
        <p:spPr>
          <a:xfrm>
            <a:off x="6908800" y="2411230"/>
            <a:ext cx="5039855" cy="4155824"/>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D39B7E-D648-0703-7EF5-9F46D57A3A27}"/>
              </a:ext>
              <a:ext uri="{C183D7F6-B498-43B3-948B-1728B52AA6E4}">
                <adec:decorative xmlns:adec="http://schemas.microsoft.com/office/drawing/2017/decorative" val="1"/>
              </a:ext>
            </a:extLst>
          </p:cNvPr>
          <p:cNvPicPr>
            <a:picLocks noChangeAspect="1"/>
          </p:cNvPicPr>
          <p:nvPr/>
        </p:nvPicPr>
        <p:blipFill>
          <a:blip r:embed="rId3"/>
          <a:srcRect l="18364"/>
          <a:stretch>
            <a:fillRect/>
          </a:stretch>
        </p:blipFill>
        <p:spPr>
          <a:xfrm>
            <a:off x="6729390" y="2264690"/>
            <a:ext cx="4965509" cy="4033586"/>
          </a:xfrm>
          <a:prstGeom prst="rect">
            <a:avLst/>
          </a:prstGeom>
        </p:spPr>
      </p:pic>
    </p:spTree>
    <p:extLst>
      <p:ext uri="{BB962C8B-B14F-4D97-AF65-F5344CB8AC3E}">
        <p14:creationId xmlns:p14="http://schemas.microsoft.com/office/powerpoint/2010/main" val="2270004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91FC-666D-44A1-31ED-8F0D55DB6832}"/>
              </a:ext>
            </a:extLst>
          </p:cNvPr>
          <p:cNvSpPr>
            <a:spLocks noGrp="1"/>
          </p:cNvSpPr>
          <p:nvPr>
            <p:ph type="title"/>
          </p:nvPr>
        </p:nvSpPr>
        <p:spPr/>
        <p:txBody>
          <a:bodyPr/>
          <a:lstStyle/>
          <a:p>
            <a:r>
              <a:rPr lang="en-US" dirty="0"/>
              <a:t>Sample Agenda</a:t>
            </a:r>
          </a:p>
        </p:txBody>
      </p:sp>
      <p:sp>
        <p:nvSpPr>
          <p:cNvPr id="3" name="Text Placeholder 2">
            <a:extLst>
              <a:ext uri="{FF2B5EF4-FFF2-40B4-BE49-F238E27FC236}">
                <a16:creationId xmlns:a16="http://schemas.microsoft.com/office/drawing/2014/main" id="{68FC0BD3-C67A-F031-569D-973939CE9E9A}"/>
              </a:ext>
            </a:extLst>
          </p:cNvPr>
          <p:cNvSpPr>
            <a:spLocks noGrp="1"/>
          </p:cNvSpPr>
          <p:nvPr>
            <p:ph type="body" sz="quarter" idx="12"/>
          </p:nvPr>
        </p:nvSpPr>
        <p:spPr>
          <a:xfrm>
            <a:off x="651750" y="2054049"/>
            <a:ext cx="6626505" cy="4033586"/>
          </a:xfrm>
        </p:spPr>
        <p:txBody>
          <a:bodyPr/>
          <a:lstStyle/>
          <a:p>
            <a:r>
              <a:rPr lang="en-US" b="1" dirty="0"/>
              <a:t>President’s report</a:t>
            </a:r>
          </a:p>
          <a:p>
            <a:r>
              <a:rPr lang="en-US" b="1" dirty="0"/>
              <a:t>Report from each department, including:</a:t>
            </a:r>
          </a:p>
          <a:p>
            <a:pPr lvl="1"/>
            <a:r>
              <a:rPr lang="en-US" dirty="0">
                <a:solidFill>
                  <a:srgbClr val="22404D"/>
                </a:solidFill>
                <a:latin typeface="Bierstadt" panose="020B0004020202020204" pitchFamily="34" charset="0"/>
              </a:rPr>
              <a:t>Goals for the session/week</a:t>
            </a:r>
          </a:p>
          <a:p>
            <a:pPr lvl="1"/>
            <a:r>
              <a:rPr lang="en-US" dirty="0">
                <a:solidFill>
                  <a:srgbClr val="22404D"/>
                </a:solidFill>
                <a:latin typeface="Bierstadt" panose="020B0004020202020204" pitchFamily="34" charset="0"/>
              </a:rPr>
              <a:t>Challenges, successes, and updates</a:t>
            </a:r>
          </a:p>
          <a:p>
            <a:r>
              <a:rPr lang="en-US" b="1" dirty="0"/>
              <a:t>Open forum for members to:</a:t>
            </a:r>
          </a:p>
          <a:p>
            <a:pPr lvl="1"/>
            <a:r>
              <a:rPr lang="en-US" dirty="0">
                <a:solidFill>
                  <a:srgbClr val="22404D"/>
                </a:solidFill>
                <a:latin typeface="Bierstadt" panose="020B0004020202020204" pitchFamily="34" charset="0"/>
              </a:rPr>
              <a:t>Ask questions</a:t>
            </a:r>
          </a:p>
          <a:p>
            <a:pPr lvl="1"/>
            <a:r>
              <a:rPr lang="en-US" dirty="0">
                <a:solidFill>
                  <a:srgbClr val="22404D"/>
                </a:solidFill>
                <a:latin typeface="Bierstadt" panose="020B0004020202020204" pitchFamily="34" charset="0"/>
              </a:rPr>
              <a:t>Identify challenges and successes</a:t>
            </a:r>
          </a:p>
          <a:p>
            <a:pPr lvl="1"/>
            <a:r>
              <a:rPr lang="en-US" dirty="0">
                <a:solidFill>
                  <a:srgbClr val="22404D"/>
                </a:solidFill>
                <a:latin typeface="Bierstadt" panose="020B0004020202020204" pitchFamily="34" charset="0"/>
              </a:rPr>
              <a:t>Discuss issues that may have arisen from changes that may have to be made due to the Test of Disclosure.</a:t>
            </a:r>
          </a:p>
          <a:p>
            <a:r>
              <a:rPr lang="en-US" b="1" dirty="0"/>
              <a:t>Upcoming items:</a:t>
            </a:r>
          </a:p>
          <a:p>
            <a:pPr lvl="1"/>
            <a:r>
              <a:rPr lang="en-US" dirty="0">
                <a:solidFill>
                  <a:srgbClr val="22404D"/>
                </a:solidFill>
                <a:latin typeface="Bierstadt" panose="020B0004020202020204" pitchFamily="34" charset="0"/>
              </a:rPr>
              <a:t>Deadlines, sales opportunities, etc.</a:t>
            </a:r>
          </a:p>
          <a:p>
            <a:endParaRPr lang="en-US" dirty="0"/>
          </a:p>
        </p:txBody>
      </p:sp>
      <p:sp>
        <p:nvSpPr>
          <p:cNvPr id="6" name="Right Triangle 5">
            <a:extLst>
              <a:ext uri="{FF2B5EF4-FFF2-40B4-BE49-F238E27FC236}">
                <a16:creationId xmlns:a16="http://schemas.microsoft.com/office/drawing/2014/main" id="{A89C0246-E193-56C9-0E03-9EBA3AAE97FD}"/>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706B002-662E-CE5C-6BD0-747A0FDCD646}"/>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06343" y="2054049"/>
            <a:ext cx="3264312" cy="4174958"/>
          </a:xfrm>
          <a:prstGeom prst="rect">
            <a:avLst/>
          </a:prstGeom>
          <a:ln>
            <a:solidFill>
              <a:srgbClr val="22404D"/>
            </a:solidFill>
          </a:ln>
        </p:spPr>
      </p:pic>
      <p:pic>
        <p:nvPicPr>
          <p:cNvPr id="9" name="Picture 8">
            <a:extLst>
              <a:ext uri="{FF2B5EF4-FFF2-40B4-BE49-F238E27FC236}">
                <a16:creationId xmlns:a16="http://schemas.microsoft.com/office/drawing/2014/main" id="{C3A6E17D-7623-464D-C23E-54A10B9DE2A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38499" y="2428703"/>
            <a:ext cx="3425507" cy="4174959"/>
          </a:xfrm>
          <a:prstGeom prst="rect">
            <a:avLst/>
          </a:prstGeom>
          <a:ln>
            <a:solidFill>
              <a:srgbClr val="22404D"/>
            </a:solidFill>
          </a:ln>
        </p:spPr>
      </p:pic>
    </p:spTree>
    <p:extLst>
      <p:ext uri="{BB962C8B-B14F-4D97-AF65-F5344CB8AC3E}">
        <p14:creationId xmlns:p14="http://schemas.microsoft.com/office/powerpoint/2010/main" val="1115122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6473-73AA-F9D2-6815-EC4A71412C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87E42B-7E52-D88C-2C70-FE1DCB989464}"/>
              </a:ext>
              <a:ext uri="{C183D7F6-B498-43B3-948B-1728B52AA6E4}">
                <adec:decorative xmlns:adec="http://schemas.microsoft.com/office/drawing/2017/decorative" val="1"/>
              </a:ext>
            </a:extLst>
          </p:cNvPr>
          <p:cNvPicPr>
            <a:picLocks noChangeAspect="1"/>
          </p:cNvPicPr>
          <p:nvPr/>
        </p:nvPicPr>
        <p:blipFill>
          <a:blip r:embed="rId3"/>
          <a:srcRect t="15625"/>
          <a:stretch>
            <a:fillRect/>
          </a:stretch>
        </p:blipFill>
        <p:spPr>
          <a:xfrm>
            <a:off x="0" y="-6"/>
            <a:ext cx="12192000" cy="6858005"/>
          </a:xfrm>
          <a:prstGeom prst="rect">
            <a:avLst/>
          </a:prstGeom>
        </p:spPr>
      </p:pic>
      <p:pic>
        <p:nvPicPr>
          <p:cNvPr id="11" name="Picture 10">
            <a:extLst>
              <a:ext uri="{FF2B5EF4-FFF2-40B4-BE49-F238E27FC236}">
                <a16:creationId xmlns:a16="http://schemas.microsoft.com/office/drawing/2014/main" id="{49F73B5A-0D79-A84D-F9B2-CC611F51CD14}"/>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80440" y="-2708148"/>
            <a:ext cx="6858000" cy="12274296"/>
          </a:xfrm>
          <a:prstGeom prst="rect">
            <a:avLst/>
          </a:prstGeom>
        </p:spPr>
      </p:pic>
      <p:sp>
        <p:nvSpPr>
          <p:cNvPr id="8" name="Right Triangle 7">
            <a:extLst>
              <a:ext uri="{FF2B5EF4-FFF2-40B4-BE49-F238E27FC236}">
                <a16:creationId xmlns:a16="http://schemas.microsoft.com/office/drawing/2014/main" id="{FA31BDBF-DB92-0BB6-A1DD-5F2166F82263}"/>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BD9C2CC-FA56-1DFB-2DBE-1E136356C85E}"/>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PRODUCT OR SERVICE APPROVAL</a:t>
            </a:r>
          </a:p>
        </p:txBody>
      </p:sp>
      <p:sp>
        <p:nvSpPr>
          <p:cNvPr id="14" name="Right Triangle 13">
            <a:extLst>
              <a:ext uri="{FF2B5EF4-FFF2-40B4-BE49-F238E27FC236}">
                <a16:creationId xmlns:a16="http://schemas.microsoft.com/office/drawing/2014/main" id="{05674344-85EE-1487-C789-EDBA642DD07A}"/>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088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5F7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83D5DC9-F4F3-A111-B3FF-59E9395E4849}"/>
              </a:ext>
              <a:ext uri="{C183D7F6-B498-43B3-948B-1728B52AA6E4}">
                <adec:decorative xmlns:adec="http://schemas.microsoft.com/office/drawing/2017/decorative" val="1"/>
              </a:ext>
            </a:extLst>
          </p:cNvPr>
          <p:cNvSpPr/>
          <p:nvPr/>
        </p:nvSpPr>
        <p:spPr>
          <a:xfrm>
            <a:off x="0" y="0"/>
            <a:ext cx="12192000" cy="16889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45D1250-E17C-6FC5-9DCA-3D41B5EC38AE}"/>
              </a:ext>
              <a:ext uri="{C183D7F6-B498-43B3-948B-1728B52AA6E4}">
                <adec:decorative xmlns:adec="http://schemas.microsoft.com/office/drawing/2017/decorative" val="1"/>
              </a:ext>
            </a:extLst>
          </p:cNvPr>
          <p:cNvPicPr>
            <a:picLocks noChangeAspect="1"/>
          </p:cNvPicPr>
          <p:nvPr/>
        </p:nvPicPr>
        <p:blipFill>
          <a:blip r:embed="rId2" cstate="screen">
            <a:alphaModFix amt="32000"/>
            <a:extLst>
              <a:ext uri="{28A0092B-C50C-407E-A947-70E740481C1C}">
                <a14:useLocalDpi xmlns:a14="http://schemas.microsoft.com/office/drawing/2010/main"/>
              </a:ext>
            </a:extLst>
          </a:blip>
          <a:stretch>
            <a:fillRect/>
          </a:stretch>
        </p:blipFill>
        <p:spPr>
          <a:xfrm rot="16200000">
            <a:off x="5250658" y="-5250657"/>
            <a:ext cx="1690687" cy="12192001"/>
          </a:xfrm>
          <a:prstGeom prst="rect">
            <a:avLst/>
          </a:prstGeom>
        </p:spPr>
      </p:pic>
      <p:sp>
        <p:nvSpPr>
          <p:cNvPr id="4" name="Rectangle 3">
            <a:extLst>
              <a:ext uri="{FF2B5EF4-FFF2-40B4-BE49-F238E27FC236}">
                <a16:creationId xmlns:a16="http://schemas.microsoft.com/office/drawing/2014/main" id="{0AD2B4BB-B9F1-2609-4D09-81BB0CA202EB}"/>
              </a:ext>
            </a:extLst>
          </p:cNvPr>
          <p:cNvSpPr/>
          <p:nvPr/>
        </p:nvSpPr>
        <p:spPr>
          <a:xfrm>
            <a:off x="838200" y="283049"/>
            <a:ext cx="4406333" cy="584775"/>
          </a:xfrm>
          <a:prstGeom prst="rect">
            <a:avLst/>
          </a:prstGeom>
          <a:noFill/>
        </p:spPr>
        <p:txBody>
          <a:bodyPr wrap="square" lIns="91440" tIns="45720" rIns="91440" bIns="45720">
            <a:spAutoFit/>
          </a:bodyPr>
          <a:lstStyle/>
          <a:p>
            <a:r>
              <a:rPr lang="en-US" sz="3200" b="1" dirty="0">
                <a:ln w="9525">
                  <a:solidFill>
                    <a:srgbClr val="E3E24F"/>
                  </a:solidFill>
                  <a:prstDash val="solid"/>
                </a:ln>
                <a:solidFill>
                  <a:srgbClr val="285F74"/>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 3: BUILD</a:t>
            </a:r>
            <a:endParaRPr lang="en-US" sz="3200" b="1" cap="none" spc="0" dirty="0">
              <a:ln w="9525">
                <a:solidFill>
                  <a:srgbClr val="E3E24F"/>
                </a:solidFill>
                <a:prstDash val="solid"/>
              </a:ln>
              <a:solidFill>
                <a:srgbClr val="285F74"/>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2" name="Title 1">
            <a:extLst>
              <a:ext uri="{FF2B5EF4-FFF2-40B4-BE49-F238E27FC236}">
                <a16:creationId xmlns:a16="http://schemas.microsoft.com/office/drawing/2014/main" id="{7D0FB46C-D57C-CEB9-22A8-298934C255BB}"/>
              </a:ext>
            </a:extLst>
          </p:cNvPr>
          <p:cNvSpPr>
            <a:spLocks noGrp="1"/>
          </p:cNvSpPr>
          <p:nvPr>
            <p:ph type="title"/>
          </p:nvPr>
        </p:nvSpPr>
        <p:spPr>
          <a:xfrm>
            <a:off x="838200" y="575437"/>
            <a:ext cx="10515600" cy="1325563"/>
          </a:xfrm>
        </p:spPr>
        <p:txBody>
          <a:bodyPr/>
          <a:lstStyle/>
          <a:p>
            <a:r>
              <a:rPr lang="en-US" dirty="0">
                <a:solidFill>
                  <a:srgbClr val="22404D"/>
                </a:solidFill>
                <a:latin typeface="Arial Black" panose="020B0A04020102020204" pitchFamily="34" charset="0"/>
              </a:rPr>
              <a:t>WEEK 5 AGENDA</a:t>
            </a:r>
          </a:p>
        </p:txBody>
      </p:sp>
      <p:sp>
        <p:nvSpPr>
          <p:cNvPr id="6" name="Right Triangle 5">
            <a:extLst>
              <a:ext uri="{FF2B5EF4-FFF2-40B4-BE49-F238E27FC236}">
                <a16:creationId xmlns:a16="http://schemas.microsoft.com/office/drawing/2014/main" id="{CB6A6F64-7D58-F8F2-E075-72F08669A30A}"/>
              </a:ext>
              <a:ext uri="{C183D7F6-B498-43B3-948B-1728B52AA6E4}">
                <adec:decorative xmlns:adec="http://schemas.microsoft.com/office/drawing/2017/decorative" val="1"/>
              </a:ext>
            </a:extLst>
          </p:cNvPr>
          <p:cNvSpPr/>
          <p:nvPr/>
        </p:nvSpPr>
        <p:spPr>
          <a:xfrm flipH="1">
            <a:off x="8065008" y="6190488"/>
            <a:ext cx="4126992" cy="667512"/>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0E018ACA-D817-81F1-8E81-69734C179E16}"/>
              </a:ext>
            </a:extLst>
          </p:cNvPr>
          <p:cNvSpPr/>
          <p:nvPr/>
        </p:nvSpPr>
        <p:spPr>
          <a:xfrm>
            <a:off x="1615440" y="1792183"/>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ATTENDANCE &amp; ICE BREAKER (25 MIN)</a:t>
            </a:r>
          </a:p>
        </p:txBody>
      </p:sp>
      <p:sp>
        <p:nvSpPr>
          <p:cNvPr id="8" name="Rectangle 7">
            <a:hlinkClick r:id="rId4" action="ppaction://hlinksldjump"/>
            <a:extLst>
              <a:ext uri="{FF2B5EF4-FFF2-40B4-BE49-F238E27FC236}">
                <a16:creationId xmlns:a16="http://schemas.microsoft.com/office/drawing/2014/main" id="{B8A3E44F-8DBF-7BF4-818B-878CE9A90EFB}"/>
              </a:ext>
            </a:extLst>
          </p:cNvPr>
          <p:cNvSpPr/>
          <p:nvPr/>
        </p:nvSpPr>
        <p:spPr>
          <a:xfrm>
            <a:off x="1615440" y="2352362"/>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REVIEW (10 MIN)</a:t>
            </a:r>
          </a:p>
        </p:txBody>
      </p:sp>
      <p:sp>
        <p:nvSpPr>
          <p:cNvPr id="9" name="Rectangle 8">
            <a:hlinkClick r:id="rId5" action="ppaction://hlinksldjump"/>
            <a:extLst>
              <a:ext uri="{FF2B5EF4-FFF2-40B4-BE49-F238E27FC236}">
                <a16:creationId xmlns:a16="http://schemas.microsoft.com/office/drawing/2014/main" id="{1FA867FE-D42A-49EE-3822-D7C209518DED}"/>
              </a:ext>
            </a:extLst>
          </p:cNvPr>
          <p:cNvSpPr/>
          <p:nvPr/>
        </p:nvSpPr>
        <p:spPr>
          <a:xfrm>
            <a:off x="1615440" y="2912541"/>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KEY PERFORMANCE INDICATORS (20 MIN)</a:t>
            </a:r>
          </a:p>
        </p:txBody>
      </p:sp>
      <p:sp>
        <p:nvSpPr>
          <p:cNvPr id="10" name="Rectangle 9">
            <a:hlinkClick r:id="rId6" action="ppaction://hlinksldjump"/>
            <a:extLst>
              <a:ext uri="{FF2B5EF4-FFF2-40B4-BE49-F238E27FC236}">
                <a16:creationId xmlns:a16="http://schemas.microsoft.com/office/drawing/2014/main" id="{1B8A3088-6379-163B-E35B-6FCC5F38C9EA}"/>
              </a:ext>
            </a:extLst>
          </p:cNvPr>
          <p:cNvSpPr/>
          <p:nvPr/>
        </p:nvSpPr>
        <p:spPr>
          <a:xfrm>
            <a:off x="1615440" y="3472720"/>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BUSINESS PLANNING (50 MIN)</a:t>
            </a:r>
          </a:p>
        </p:txBody>
      </p:sp>
      <p:sp>
        <p:nvSpPr>
          <p:cNvPr id="5" name="Rectangle 4">
            <a:hlinkClick r:id="rId7" action="ppaction://hlinksldjump"/>
            <a:extLst>
              <a:ext uri="{FF2B5EF4-FFF2-40B4-BE49-F238E27FC236}">
                <a16:creationId xmlns:a16="http://schemas.microsoft.com/office/drawing/2014/main" id="{50F0F412-2B23-C86A-F8A2-EFCFAE8E646F}"/>
              </a:ext>
            </a:extLst>
          </p:cNvPr>
          <p:cNvSpPr/>
          <p:nvPr/>
        </p:nvSpPr>
        <p:spPr>
          <a:xfrm>
            <a:off x="1615440" y="4032899"/>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COMPANY MEETINGS (10 MIN)</a:t>
            </a:r>
          </a:p>
        </p:txBody>
      </p:sp>
      <p:sp>
        <p:nvSpPr>
          <p:cNvPr id="11" name="Rectangle 10">
            <a:hlinkClick r:id="rId8" action="ppaction://hlinksldjump"/>
            <a:extLst>
              <a:ext uri="{FF2B5EF4-FFF2-40B4-BE49-F238E27FC236}">
                <a16:creationId xmlns:a16="http://schemas.microsoft.com/office/drawing/2014/main" id="{1DF6113A-D7DA-D290-CAFC-A352AFEEC2E2}"/>
              </a:ext>
            </a:extLst>
          </p:cNvPr>
          <p:cNvSpPr/>
          <p:nvPr/>
        </p:nvSpPr>
        <p:spPr>
          <a:xfrm>
            <a:off x="1615440" y="4593078"/>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PRODUCT APPROVAL (15 MIN)</a:t>
            </a:r>
          </a:p>
        </p:txBody>
      </p:sp>
      <p:sp>
        <p:nvSpPr>
          <p:cNvPr id="12" name="Rectangle 11">
            <a:hlinkClick r:id="rId9" action="ppaction://hlinksldjump"/>
            <a:extLst>
              <a:ext uri="{FF2B5EF4-FFF2-40B4-BE49-F238E27FC236}">
                <a16:creationId xmlns:a16="http://schemas.microsoft.com/office/drawing/2014/main" id="{F05FA177-87A0-43B8-3D4E-D4E39480F104}"/>
              </a:ext>
            </a:extLst>
          </p:cNvPr>
          <p:cNvSpPr/>
          <p:nvPr/>
        </p:nvSpPr>
        <p:spPr>
          <a:xfrm>
            <a:off x="1615440" y="5153257"/>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RECORD KEEPING REVIEW (10 MIN)</a:t>
            </a:r>
          </a:p>
        </p:txBody>
      </p:sp>
      <p:sp>
        <p:nvSpPr>
          <p:cNvPr id="13" name="Rectangle 12">
            <a:hlinkClick r:id="rId10" action="ppaction://hlinksldjump"/>
            <a:extLst>
              <a:ext uri="{FF2B5EF4-FFF2-40B4-BE49-F238E27FC236}">
                <a16:creationId xmlns:a16="http://schemas.microsoft.com/office/drawing/2014/main" id="{BEE07C9C-99A0-7E67-31DC-3126407446B7}"/>
              </a:ext>
            </a:extLst>
          </p:cNvPr>
          <p:cNvSpPr/>
          <p:nvPr/>
        </p:nvSpPr>
        <p:spPr>
          <a:xfrm>
            <a:off x="1615440" y="5713436"/>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ENTREPRENEURIAL RESILIENCY MODULES (10 MIN)</a:t>
            </a:r>
          </a:p>
        </p:txBody>
      </p:sp>
      <p:sp>
        <p:nvSpPr>
          <p:cNvPr id="14" name="Rectangle 13">
            <a:hlinkClick r:id="rId11" action="ppaction://hlinksldjump"/>
            <a:extLst>
              <a:ext uri="{FF2B5EF4-FFF2-40B4-BE49-F238E27FC236}">
                <a16:creationId xmlns:a16="http://schemas.microsoft.com/office/drawing/2014/main" id="{B378C1ED-3E26-0611-4D92-1E0CC9704E40}"/>
              </a:ext>
            </a:extLst>
          </p:cNvPr>
          <p:cNvSpPr/>
          <p:nvPr/>
        </p:nvSpPr>
        <p:spPr>
          <a:xfrm>
            <a:off x="1615440" y="6273617"/>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2404D"/>
                </a:solidFill>
                <a:latin typeface="Arial Black" panose="020B0A04020102020204" pitchFamily="34" charset="0"/>
                <a:ea typeface="210 Supersize Black" panose="02020603020101020101" pitchFamily="18" charset="-127"/>
              </a:rPr>
              <a:t>QUESTIONS &amp; WRAP UP (5 MIN)</a:t>
            </a:r>
          </a:p>
        </p:txBody>
      </p:sp>
    </p:spTree>
    <p:extLst>
      <p:ext uri="{BB962C8B-B14F-4D97-AF65-F5344CB8AC3E}">
        <p14:creationId xmlns:p14="http://schemas.microsoft.com/office/powerpoint/2010/main" val="1399858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A22-E044-4660-7320-967A03DC8AF5}"/>
              </a:ext>
            </a:extLst>
          </p:cNvPr>
          <p:cNvSpPr>
            <a:spLocks noGrp="1"/>
          </p:cNvSpPr>
          <p:nvPr>
            <p:ph type="title"/>
          </p:nvPr>
        </p:nvSpPr>
        <p:spPr/>
        <p:txBody>
          <a:bodyPr/>
          <a:lstStyle/>
          <a:p>
            <a:r>
              <a:rPr lang="en-US" dirty="0"/>
              <a:t>Product or Service Approval</a:t>
            </a:r>
          </a:p>
        </p:txBody>
      </p:sp>
      <p:sp>
        <p:nvSpPr>
          <p:cNvPr id="3" name="Text Placeholder 2">
            <a:extLst>
              <a:ext uri="{FF2B5EF4-FFF2-40B4-BE49-F238E27FC236}">
                <a16:creationId xmlns:a16="http://schemas.microsoft.com/office/drawing/2014/main" id="{986FC19E-4282-7958-58DE-2DDBB029FA3A}"/>
              </a:ext>
            </a:extLst>
          </p:cNvPr>
          <p:cNvSpPr>
            <a:spLocks noGrp="1"/>
          </p:cNvSpPr>
          <p:nvPr>
            <p:ph type="body" sz="quarter" idx="12"/>
          </p:nvPr>
        </p:nvSpPr>
        <p:spPr>
          <a:xfrm>
            <a:off x="651750" y="2255454"/>
            <a:ext cx="5444250" cy="4033586"/>
          </a:xfrm>
        </p:spPr>
        <p:txBody>
          <a:bodyPr/>
          <a:lstStyle/>
          <a:p>
            <a:pPr marL="0" indent="0">
              <a:buNone/>
            </a:pPr>
            <a:r>
              <a:rPr lang="en-US" dirty="0"/>
              <a:t>Before production can begin, the President, VP of Production and an Advisor must complete the </a:t>
            </a:r>
            <a:r>
              <a:rPr lang="en-US" b="1" dirty="0"/>
              <a:t>Product or Service Approval Checklist</a:t>
            </a:r>
            <a:r>
              <a:rPr lang="en-US" dirty="0"/>
              <a:t>. </a:t>
            </a:r>
          </a:p>
        </p:txBody>
      </p:sp>
      <p:sp>
        <p:nvSpPr>
          <p:cNvPr id="6" name="Right Triangle 5">
            <a:extLst>
              <a:ext uri="{FF2B5EF4-FFF2-40B4-BE49-F238E27FC236}">
                <a16:creationId xmlns:a16="http://schemas.microsoft.com/office/drawing/2014/main" id="{01A2693C-A811-8C4D-4C43-4890482EAE97}"/>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0B10BA-CF7E-00DD-357A-72ED7082F95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0704" y="2070727"/>
            <a:ext cx="3866955" cy="4602546"/>
          </a:xfrm>
          <a:prstGeom prst="rect">
            <a:avLst/>
          </a:prstGeom>
          <a:ln>
            <a:solidFill>
              <a:srgbClr val="22404D"/>
            </a:solidFill>
          </a:ln>
        </p:spPr>
      </p:pic>
      <p:pic>
        <p:nvPicPr>
          <p:cNvPr id="8" name="Picture 7">
            <a:extLst>
              <a:ext uri="{FF2B5EF4-FFF2-40B4-BE49-F238E27FC236}">
                <a16:creationId xmlns:a16="http://schemas.microsoft.com/office/drawing/2014/main" id="{A34372AC-B117-3B01-FAA7-56FBF5EED2C1}"/>
              </a:ext>
              <a:ext uri="{C183D7F6-B498-43B3-948B-1728B52AA6E4}">
                <adec:decorative xmlns:adec="http://schemas.microsoft.com/office/drawing/2017/decorative" val="1"/>
              </a:ext>
            </a:extLst>
          </p:cNvPr>
          <p:cNvPicPr>
            <a:picLocks noChangeAspect="1"/>
          </p:cNvPicPr>
          <p:nvPr/>
        </p:nvPicPr>
        <p:blipFill>
          <a:blip r:embed="rId4"/>
          <a:srcRect t="28308"/>
          <a:stretch>
            <a:fillRect/>
          </a:stretch>
        </p:blipFill>
        <p:spPr>
          <a:xfrm>
            <a:off x="482254" y="4017818"/>
            <a:ext cx="5143686" cy="3687618"/>
          </a:xfrm>
          <a:prstGeom prst="rect">
            <a:avLst/>
          </a:prstGeom>
        </p:spPr>
      </p:pic>
    </p:spTree>
    <p:extLst>
      <p:ext uri="{BB962C8B-B14F-4D97-AF65-F5344CB8AC3E}">
        <p14:creationId xmlns:p14="http://schemas.microsoft.com/office/powerpoint/2010/main" val="1038471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EC291-3358-27F1-A5A6-82AD8376D1A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4231E97-F2B9-DF28-4958-5AC4B7341C02}"/>
              </a:ext>
              <a:ext uri="{C183D7F6-B498-43B3-948B-1728B52AA6E4}">
                <adec:decorative xmlns:adec="http://schemas.microsoft.com/office/drawing/2017/decorative" val="1"/>
              </a:ext>
            </a:extLst>
          </p:cNvPr>
          <p:cNvPicPr>
            <a:picLocks noChangeAspect="1"/>
          </p:cNvPicPr>
          <p:nvPr/>
        </p:nvPicPr>
        <p:blipFill>
          <a:blip r:embed="rId3"/>
          <a:srcRect t="15625"/>
          <a:stretch>
            <a:fillRect/>
          </a:stretch>
        </p:blipFill>
        <p:spPr>
          <a:xfrm>
            <a:off x="0" y="-6"/>
            <a:ext cx="12192000" cy="6858005"/>
          </a:xfrm>
          <a:prstGeom prst="rect">
            <a:avLst/>
          </a:prstGeom>
        </p:spPr>
      </p:pic>
      <p:pic>
        <p:nvPicPr>
          <p:cNvPr id="11" name="Picture 10">
            <a:extLst>
              <a:ext uri="{FF2B5EF4-FFF2-40B4-BE49-F238E27FC236}">
                <a16:creationId xmlns:a16="http://schemas.microsoft.com/office/drawing/2014/main" id="{38D853AE-3965-52BF-EDE1-98845A14370B}"/>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80440" y="-2708148"/>
            <a:ext cx="6858000" cy="12274296"/>
          </a:xfrm>
          <a:prstGeom prst="rect">
            <a:avLst/>
          </a:prstGeom>
        </p:spPr>
      </p:pic>
      <p:sp>
        <p:nvSpPr>
          <p:cNvPr id="8" name="Right Triangle 7">
            <a:extLst>
              <a:ext uri="{FF2B5EF4-FFF2-40B4-BE49-F238E27FC236}">
                <a16:creationId xmlns:a16="http://schemas.microsoft.com/office/drawing/2014/main" id="{42189B57-32F3-A326-2C10-9563D9A10270}"/>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BC86ABA-9FEB-7325-C53C-5539D39356B7}"/>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RECORD KEEPING </a:t>
            </a:r>
            <a:br>
              <a:rPr lang="en-US" dirty="0">
                <a:solidFill>
                  <a:srgbClr val="E3E24F"/>
                </a:solidFill>
                <a:latin typeface="Arial Black" panose="020B0A04020102020204" pitchFamily="34" charset="0"/>
              </a:rPr>
            </a:br>
            <a:r>
              <a:rPr lang="en-US" dirty="0">
                <a:solidFill>
                  <a:srgbClr val="E3E24F"/>
                </a:solidFill>
                <a:latin typeface="Arial Black" panose="020B0A04020102020204" pitchFamily="34" charset="0"/>
              </a:rPr>
              <a:t>REVIEW </a:t>
            </a:r>
          </a:p>
        </p:txBody>
      </p:sp>
      <p:sp>
        <p:nvSpPr>
          <p:cNvPr id="14" name="Right Triangle 13">
            <a:extLst>
              <a:ext uri="{FF2B5EF4-FFF2-40B4-BE49-F238E27FC236}">
                <a16:creationId xmlns:a16="http://schemas.microsoft.com/office/drawing/2014/main" id="{6E7EB78F-0B07-6FE5-8447-86F9F6BAB9E2}"/>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517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8B325-8FDF-262E-DD20-837A74400C99}"/>
              </a:ext>
            </a:extLst>
          </p:cNvPr>
          <p:cNvSpPr>
            <a:spLocks noGrp="1"/>
          </p:cNvSpPr>
          <p:nvPr>
            <p:ph type="title"/>
          </p:nvPr>
        </p:nvSpPr>
        <p:spPr/>
        <p:txBody>
          <a:bodyPr/>
          <a:lstStyle/>
          <a:p>
            <a:r>
              <a:rPr lang="en-US" dirty="0"/>
              <a:t>Record Keeping</a:t>
            </a:r>
          </a:p>
        </p:txBody>
      </p:sp>
      <p:sp>
        <p:nvSpPr>
          <p:cNvPr id="15" name="Right Triangle 14">
            <a:extLst>
              <a:ext uri="{FF2B5EF4-FFF2-40B4-BE49-F238E27FC236}">
                <a16:creationId xmlns:a16="http://schemas.microsoft.com/office/drawing/2014/main" id="{E897AEA1-334D-5BB4-7CDD-CBBF4A84E8A2}"/>
              </a:ext>
              <a:ext uri="{C183D7F6-B498-43B3-948B-1728B52AA6E4}">
                <adec:decorative xmlns:adec="http://schemas.microsoft.com/office/drawing/2017/decorative" val="1"/>
              </a:ext>
            </a:extLst>
          </p:cNvPr>
          <p:cNvSpPr/>
          <p:nvPr/>
        </p:nvSpPr>
        <p:spPr>
          <a:xfrm flipH="1">
            <a:off x="9137904" y="4817881"/>
            <a:ext cx="3054096" cy="2040119"/>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A6BF09A-EEDB-D60C-A754-6FD1B131F471}"/>
              </a:ext>
            </a:extLst>
          </p:cNvPr>
          <p:cNvSpPr>
            <a:spLocks noGrp="1"/>
          </p:cNvSpPr>
          <p:nvPr>
            <p:ph type="body" sz="quarter" idx="12"/>
          </p:nvPr>
        </p:nvSpPr>
        <p:spPr>
          <a:xfrm>
            <a:off x="651750" y="2255454"/>
            <a:ext cx="4945486" cy="2815310"/>
          </a:xfrm>
        </p:spPr>
        <p:txBody>
          <a:bodyPr/>
          <a:lstStyle/>
          <a:p>
            <a:pPr marL="0" indent="0">
              <a:buNone/>
            </a:pPr>
            <a:r>
              <a:rPr lang="en-US" b="1" dirty="0"/>
              <a:t>Companies are responsible for keeping accurate records. </a:t>
            </a:r>
          </a:p>
          <a:p>
            <a:pPr marL="0" indent="0">
              <a:buNone/>
            </a:pPr>
            <a:endParaRPr lang="en-US" dirty="0"/>
          </a:p>
          <a:p>
            <a:pPr marL="0" indent="0">
              <a:buNone/>
            </a:pPr>
            <a:r>
              <a:rPr lang="en-US" b="1" dirty="0"/>
              <a:t>Record keeping should be:</a:t>
            </a:r>
          </a:p>
          <a:p>
            <a:pPr>
              <a:buFont typeface="Wingdings" panose="05000000000000000000" pitchFamily="2" charset="2"/>
              <a:buChar char="ü"/>
            </a:pPr>
            <a:r>
              <a:rPr lang="en-US" dirty="0"/>
              <a:t>Honest </a:t>
            </a:r>
          </a:p>
          <a:p>
            <a:pPr>
              <a:buFont typeface="Wingdings" panose="05000000000000000000" pitchFamily="2" charset="2"/>
              <a:buChar char="ü"/>
            </a:pPr>
            <a:r>
              <a:rPr lang="en-US" dirty="0"/>
              <a:t>Transparent </a:t>
            </a:r>
          </a:p>
          <a:p>
            <a:pPr>
              <a:buFont typeface="Wingdings" panose="05000000000000000000" pitchFamily="2" charset="2"/>
              <a:buChar char="ü"/>
            </a:pPr>
            <a:r>
              <a:rPr lang="en-US" dirty="0"/>
              <a:t>Accurate</a:t>
            </a:r>
          </a:p>
        </p:txBody>
      </p:sp>
      <p:pic>
        <p:nvPicPr>
          <p:cNvPr id="13" name="Picture 12" descr="A blue computer with yellow screen">
            <a:extLst>
              <a:ext uri="{FF2B5EF4-FFF2-40B4-BE49-F238E27FC236}">
                <a16:creationId xmlns:a16="http://schemas.microsoft.com/office/drawing/2014/main" id="{A8540901-D522-0CFF-7D86-E8A6C7CE4734}"/>
              </a:ext>
            </a:extLst>
          </p:cNvPr>
          <p:cNvPicPr>
            <a:picLocks noChangeAspect="1"/>
          </p:cNvPicPr>
          <p:nvPr/>
        </p:nvPicPr>
        <p:blipFill>
          <a:blip r:embed="rId3" cstate="screen">
            <a:extLst>
              <a:ext uri="{28A0092B-C50C-407E-A947-70E740481C1C}">
                <a14:useLocalDpi xmlns:a14="http://schemas.microsoft.com/office/drawing/2010/main"/>
              </a:ext>
            </a:extLst>
          </a:blip>
          <a:srcRect l="12891" r="12411"/>
          <a:stretch>
            <a:fillRect/>
          </a:stretch>
        </p:blipFill>
        <p:spPr>
          <a:xfrm>
            <a:off x="4886037" y="1998544"/>
            <a:ext cx="7185891" cy="4859456"/>
          </a:xfrm>
          <a:prstGeom prst="rect">
            <a:avLst/>
          </a:prstGeom>
        </p:spPr>
      </p:pic>
      <p:pic>
        <p:nvPicPr>
          <p:cNvPr id="5" name="Picture 4">
            <a:extLst>
              <a:ext uri="{FF2B5EF4-FFF2-40B4-BE49-F238E27FC236}">
                <a16:creationId xmlns:a16="http://schemas.microsoft.com/office/drawing/2014/main" id="{BF30F5FB-8BEC-DA11-251D-1EC71896D33A}"/>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r="5464"/>
          <a:stretch>
            <a:fillRect/>
          </a:stretch>
        </p:blipFill>
        <p:spPr>
          <a:xfrm>
            <a:off x="6114474" y="2438399"/>
            <a:ext cx="4655125" cy="2379482"/>
          </a:xfrm>
          <a:prstGeom prst="rect">
            <a:avLst/>
          </a:prstGeom>
          <a:ln>
            <a:solidFill>
              <a:srgbClr val="22404D"/>
            </a:solidFill>
          </a:ln>
        </p:spPr>
      </p:pic>
    </p:spTree>
    <p:extLst>
      <p:ext uri="{BB962C8B-B14F-4D97-AF65-F5344CB8AC3E}">
        <p14:creationId xmlns:p14="http://schemas.microsoft.com/office/powerpoint/2010/main" val="1194244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6022-C614-3E16-FA98-D7B1DEA2F542}"/>
              </a:ext>
            </a:extLst>
          </p:cNvPr>
          <p:cNvSpPr>
            <a:spLocks noGrp="1"/>
          </p:cNvSpPr>
          <p:nvPr>
            <p:ph type="title"/>
          </p:nvPr>
        </p:nvSpPr>
        <p:spPr/>
        <p:txBody>
          <a:bodyPr/>
          <a:lstStyle/>
          <a:p>
            <a:r>
              <a:rPr lang="en-US" dirty="0"/>
              <a:t>Record Keeping Responsibilities</a:t>
            </a:r>
          </a:p>
        </p:txBody>
      </p:sp>
      <p:sp>
        <p:nvSpPr>
          <p:cNvPr id="3" name="Text Placeholder 2">
            <a:extLst>
              <a:ext uri="{FF2B5EF4-FFF2-40B4-BE49-F238E27FC236}">
                <a16:creationId xmlns:a16="http://schemas.microsoft.com/office/drawing/2014/main" id="{6A6FDC74-9686-C26D-9655-980D792E42DE}"/>
              </a:ext>
            </a:extLst>
          </p:cNvPr>
          <p:cNvSpPr>
            <a:spLocks noGrp="1"/>
          </p:cNvSpPr>
          <p:nvPr>
            <p:ph type="body" sz="quarter" idx="12"/>
          </p:nvPr>
        </p:nvSpPr>
        <p:spPr/>
        <p:txBody>
          <a:bodyPr/>
          <a:lstStyle/>
          <a:p>
            <a:pPr marL="0" indent="0">
              <a:buNone/>
            </a:pPr>
            <a:r>
              <a:rPr lang="en-US" dirty="0"/>
              <a:t>Complete at start-up (and update as required):</a:t>
            </a:r>
          </a:p>
          <a:p>
            <a:pPr marL="0" indent="0">
              <a:buNone/>
            </a:pPr>
            <a:endParaRPr lang="en-US" dirty="0"/>
          </a:p>
        </p:txBody>
      </p:sp>
      <p:sp>
        <p:nvSpPr>
          <p:cNvPr id="5" name="Right Triangle 4">
            <a:extLst>
              <a:ext uri="{FF2B5EF4-FFF2-40B4-BE49-F238E27FC236}">
                <a16:creationId xmlns:a16="http://schemas.microsoft.com/office/drawing/2014/main" id="{4D3BA7D8-08B2-6C2E-97C3-31E49C99122F}"/>
              </a:ext>
              <a:ext uri="{C183D7F6-B498-43B3-948B-1728B52AA6E4}">
                <adec:decorative xmlns:adec="http://schemas.microsoft.com/office/drawing/2017/decorative" val="1"/>
              </a:ext>
            </a:extLst>
          </p:cNvPr>
          <p:cNvSpPr/>
          <p:nvPr/>
        </p:nvSpPr>
        <p:spPr>
          <a:xfrm flipH="1">
            <a:off x="9137904" y="4817881"/>
            <a:ext cx="3054096" cy="2040119"/>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6077CD90-A049-C4D2-94FC-E6262AE13745}"/>
              </a:ext>
            </a:extLst>
          </p:cNvPr>
          <p:cNvGraphicFramePr>
            <a:graphicFrameLocks noGrp="1"/>
          </p:cNvGraphicFramePr>
          <p:nvPr>
            <p:extLst>
              <p:ext uri="{D42A27DB-BD31-4B8C-83A1-F6EECF244321}">
                <p14:modId xmlns:p14="http://schemas.microsoft.com/office/powerpoint/2010/main" val="315968919"/>
              </p:ext>
            </p:extLst>
          </p:nvPr>
        </p:nvGraphicFramePr>
        <p:xfrm>
          <a:off x="722249" y="2795900"/>
          <a:ext cx="10747502" cy="3493140"/>
        </p:xfrm>
        <a:graphic>
          <a:graphicData uri="http://schemas.openxmlformats.org/drawingml/2006/table">
            <a:tbl>
              <a:tblPr firstRow="1" bandRow="1">
                <a:tableStyleId>{5940675A-B579-460E-94D1-54222C63F5DA}</a:tableStyleId>
              </a:tblPr>
              <a:tblGrid>
                <a:gridCol w="5373751">
                  <a:extLst>
                    <a:ext uri="{9D8B030D-6E8A-4147-A177-3AD203B41FA5}">
                      <a16:colId xmlns:a16="http://schemas.microsoft.com/office/drawing/2014/main" val="3839991490"/>
                    </a:ext>
                  </a:extLst>
                </a:gridCol>
                <a:gridCol w="5373751">
                  <a:extLst>
                    <a:ext uri="{9D8B030D-6E8A-4147-A177-3AD203B41FA5}">
                      <a16:colId xmlns:a16="http://schemas.microsoft.com/office/drawing/2014/main" val="1507031280"/>
                    </a:ext>
                  </a:extLst>
                </a:gridCol>
              </a:tblGrid>
              <a:tr h="553245">
                <a:tc>
                  <a:txBody>
                    <a:bodyPr/>
                    <a:lstStyle/>
                    <a:p>
                      <a:r>
                        <a:rPr lang="en-US" b="1" dirty="0">
                          <a:solidFill>
                            <a:srgbClr val="22404D"/>
                          </a:solidFill>
                          <a:latin typeface="Bierstadt" panose="020B0004020202020204" pitchFamily="34" charset="0"/>
                        </a:rPr>
                        <a:t>Department Responsible</a:t>
                      </a:r>
                    </a:p>
                  </a:txBody>
                  <a:tcPr anchor="ctr">
                    <a:solidFill>
                      <a:srgbClr val="99D9DF"/>
                    </a:solidFill>
                  </a:tcPr>
                </a:tc>
                <a:tc>
                  <a:txBody>
                    <a:bodyPr/>
                    <a:lstStyle/>
                    <a:p>
                      <a:r>
                        <a:rPr lang="en-US" b="1" dirty="0">
                          <a:solidFill>
                            <a:srgbClr val="22404D"/>
                          </a:solidFill>
                          <a:latin typeface="Bierstadt" panose="020B0004020202020204" pitchFamily="34" charset="0"/>
                        </a:rPr>
                        <a:t>Worksheet to Complete </a:t>
                      </a:r>
                    </a:p>
                  </a:txBody>
                  <a:tcPr anchor="ctr">
                    <a:solidFill>
                      <a:srgbClr val="99D9DF"/>
                    </a:solidFill>
                  </a:tcPr>
                </a:tc>
                <a:extLst>
                  <a:ext uri="{0D108BD9-81ED-4DB2-BD59-A6C34878D82A}">
                    <a16:rowId xmlns:a16="http://schemas.microsoft.com/office/drawing/2014/main" val="1577385485"/>
                  </a:ext>
                </a:extLst>
              </a:tr>
              <a:tr h="553245">
                <a:tc>
                  <a:txBody>
                    <a:bodyPr/>
                    <a:lstStyle/>
                    <a:p>
                      <a:r>
                        <a:rPr lang="en-US" b="1" dirty="0">
                          <a:solidFill>
                            <a:srgbClr val="22404D"/>
                          </a:solidFill>
                          <a:latin typeface="Bierstadt" panose="020B0004020202020204" pitchFamily="34" charset="0"/>
                        </a:rPr>
                        <a:t>President </a:t>
                      </a:r>
                    </a:p>
                  </a:txBody>
                  <a:tcPr>
                    <a:solidFill>
                      <a:schemeClr val="bg1"/>
                    </a:solidFill>
                  </a:tcPr>
                </a:tc>
                <a:tc>
                  <a:txBody>
                    <a:bodyPr/>
                    <a:lstStyle/>
                    <a:p>
                      <a:r>
                        <a:rPr lang="en-US" dirty="0">
                          <a:solidFill>
                            <a:srgbClr val="22404D"/>
                          </a:solidFill>
                          <a:latin typeface="Bierstadt" panose="020B0004020202020204" pitchFamily="34" charset="0"/>
                        </a:rPr>
                        <a:t>PRES1 – Company Information </a:t>
                      </a:r>
                    </a:p>
                  </a:txBody>
                  <a:tcPr>
                    <a:solidFill>
                      <a:schemeClr val="bg1"/>
                    </a:solidFill>
                  </a:tcPr>
                </a:tc>
                <a:extLst>
                  <a:ext uri="{0D108BD9-81ED-4DB2-BD59-A6C34878D82A}">
                    <a16:rowId xmlns:a16="http://schemas.microsoft.com/office/drawing/2014/main" val="2425185008"/>
                  </a:ext>
                </a:extLst>
              </a:tr>
              <a:tr h="553245">
                <a:tc>
                  <a:txBody>
                    <a:bodyPr/>
                    <a:lstStyle/>
                    <a:p>
                      <a:r>
                        <a:rPr lang="en-US" b="1" dirty="0">
                          <a:solidFill>
                            <a:srgbClr val="22404D"/>
                          </a:solidFill>
                          <a:latin typeface="Bierstadt" panose="020B0004020202020204" pitchFamily="34" charset="0"/>
                        </a:rPr>
                        <a:t>Human Resources </a:t>
                      </a:r>
                    </a:p>
                  </a:txBody>
                  <a:tcPr>
                    <a:solidFill>
                      <a:schemeClr val="bg1"/>
                    </a:solidFill>
                  </a:tcPr>
                </a:tc>
                <a:tc>
                  <a:txBody>
                    <a:bodyPr/>
                    <a:lstStyle/>
                    <a:p>
                      <a:r>
                        <a:rPr lang="en-US" dirty="0">
                          <a:solidFill>
                            <a:srgbClr val="22404D"/>
                          </a:solidFill>
                          <a:latin typeface="Bierstadt" panose="020B0004020202020204" pitchFamily="34" charset="0"/>
                        </a:rPr>
                        <a:t>HR1 – Membership Info</a:t>
                      </a:r>
                    </a:p>
                    <a:p>
                      <a:r>
                        <a:rPr lang="en-US" dirty="0">
                          <a:solidFill>
                            <a:srgbClr val="22404D"/>
                          </a:solidFill>
                          <a:latin typeface="Bierstadt" panose="020B0004020202020204" pitchFamily="34" charset="0"/>
                        </a:rPr>
                        <a:t>HR2 – Shareholder Info </a:t>
                      </a:r>
                    </a:p>
                  </a:txBody>
                  <a:tcPr>
                    <a:solidFill>
                      <a:schemeClr val="bg1"/>
                    </a:solidFill>
                  </a:tcPr>
                </a:tc>
                <a:extLst>
                  <a:ext uri="{0D108BD9-81ED-4DB2-BD59-A6C34878D82A}">
                    <a16:rowId xmlns:a16="http://schemas.microsoft.com/office/drawing/2014/main" val="441264715"/>
                  </a:ext>
                </a:extLst>
              </a:tr>
              <a:tr h="553245">
                <a:tc>
                  <a:txBody>
                    <a:bodyPr/>
                    <a:lstStyle/>
                    <a:p>
                      <a:r>
                        <a:rPr lang="en-US" b="1" dirty="0">
                          <a:solidFill>
                            <a:srgbClr val="22404D"/>
                          </a:solidFill>
                          <a:latin typeface="Bierstadt" panose="020B0004020202020204" pitchFamily="34" charset="0"/>
                        </a:rPr>
                        <a:t>Finance </a:t>
                      </a:r>
                    </a:p>
                  </a:txBody>
                  <a:tcPr>
                    <a:solidFill>
                      <a:schemeClr val="bg1"/>
                    </a:solidFill>
                  </a:tcPr>
                </a:tc>
                <a:tc>
                  <a:txBody>
                    <a:bodyPr/>
                    <a:lstStyle/>
                    <a:p>
                      <a:r>
                        <a:rPr lang="en-US" dirty="0">
                          <a:solidFill>
                            <a:srgbClr val="22404D"/>
                          </a:solidFill>
                          <a:latin typeface="Bierstadt" panose="020B0004020202020204" pitchFamily="34" charset="0"/>
                        </a:rPr>
                        <a:t>FIN1 – Product or Service Cost </a:t>
                      </a:r>
                    </a:p>
                    <a:p>
                      <a:r>
                        <a:rPr lang="en-US" dirty="0">
                          <a:solidFill>
                            <a:srgbClr val="22404D"/>
                          </a:solidFill>
                          <a:latin typeface="Bierstadt" panose="020B0004020202020204" pitchFamily="34" charset="0"/>
                        </a:rPr>
                        <a:t>FIN2 – Break-Even &amp; Pricing </a:t>
                      </a:r>
                    </a:p>
                  </a:txBody>
                  <a:tcPr>
                    <a:solidFill>
                      <a:schemeClr val="bg1"/>
                    </a:solidFill>
                  </a:tcPr>
                </a:tc>
                <a:extLst>
                  <a:ext uri="{0D108BD9-81ED-4DB2-BD59-A6C34878D82A}">
                    <a16:rowId xmlns:a16="http://schemas.microsoft.com/office/drawing/2014/main" val="2162253426"/>
                  </a:ext>
                </a:extLst>
              </a:tr>
              <a:tr h="553245">
                <a:tc>
                  <a:txBody>
                    <a:bodyPr/>
                    <a:lstStyle/>
                    <a:p>
                      <a:r>
                        <a:rPr lang="en-US" b="1" dirty="0">
                          <a:solidFill>
                            <a:srgbClr val="22404D"/>
                          </a:solidFill>
                          <a:latin typeface="Bierstadt" panose="020B0004020202020204" pitchFamily="34" charset="0"/>
                        </a:rPr>
                        <a:t>Production</a:t>
                      </a:r>
                    </a:p>
                  </a:txBody>
                  <a:tcPr>
                    <a:solidFill>
                      <a:schemeClr val="bg1"/>
                    </a:solidFill>
                  </a:tcPr>
                </a:tc>
                <a:tc>
                  <a:txBody>
                    <a:bodyPr/>
                    <a:lstStyle/>
                    <a:p>
                      <a:endParaRPr lang="en-US" dirty="0">
                        <a:solidFill>
                          <a:srgbClr val="22404D"/>
                        </a:solidFill>
                        <a:latin typeface="Bierstadt" panose="020B0004020202020204" pitchFamily="34" charset="0"/>
                      </a:endParaRPr>
                    </a:p>
                  </a:txBody>
                  <a:tcPr>
                    <a:solidFill>
                      <a:schemeClr val="bg1"/>
                    </a:solidFill>
                  </a:tcPr>
                </a:tc>
                <a:extLst>
                  <a:ext uri="{0D108BD9-81ED-4DB2-BD59-A6C34878D82A}">
                    <a16:rowId xmlns:a16="http://schemas.microsoft.com/office/drawing/2014/main" val="3094498593"/>
                  </a:ext>
                </a:extLst>
              </a:tr>
              <a:tr h="553245">
                <a:tc>
                  <a:txBody>
                    <a:bodyPr/>
                    <a:lstStyle/>
                    <a:p>
                      <a:r>
                        <a:rPr lang="en-US" b="1" dirty="0">
                          <a:solidFill>
                            <a:srgbClr val="22404D"/>
                          </a:solidFill>
                          <a:latin typeface="Bierstadt" panose="020B0004020202020204" pitchFamily="34" charset="0"/>
                        </a:rPr>
                        <a:t>Sales</a:t>
                      </a:r>
                    </a:p>
                  </a:txBody>
                  <a:tcPr>
                    <a:solidFill>
                      <a:schemeClr val="bg1"/>
                    </a:solidFill>
                  </a:tcPr>
                </a:tc>
                <a:tc>
                  <a:txBody>
                    <a:bodyPr/>
                    <a:lstStyle/>
                    <a:p>
                      <a:endParaRPr lang="en-US" dirty="0">
                        <a:solidFill>
                          <a:srgbClr val="22404D"/>
                        </a:solidFill>
                        <a:latin typeface="Bierstadt" panose="020B0004020202020204" pitchFamily="34" charset="0"/>
                      </a:endParaRPr>
                    </a:p>
                  </a:txBody>
                  <a:tcPr>
                    <a:solidFill>
                      <a:schemeClr val="bg1"/>
                    </a:solidFill>
                  </a:tcPr>
                </a:tc>
                <a:extLst>
                  <a:ext uri="{0D108BD9-81ED-4DB2-BD59-A6C34878D82A}">
                    <a16:rowId xmlns:a16="http://schemas.microsoft.com/office/drawing/2014/main" val="2803827348"/>
                  </a:ext>
                </a:extLst>
              </a:tr>
            </a:tbl>
          </a:graphicData>
        </a:graphic>
      </p:graphicFrame>
    </p:spTree>
    <p:extLst>
      <p:ext uri="{BB962C8B-B14F-4D97-AF65-F5344CB8AC3E}">
        <p14:creationId xmlns:p14="http://schemas.microsoft.com/office/powerpoint/2010/main" val="4148636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EFDA-4CE8-6817-5704-D0A9851464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16086-616A-BF8A-069F-AE4993D09CC2}"/>
              </a:ext>
            </a:extLst>
          </p:cNvPr>
          <p:cNvSpPr>
            <a:spLocks noGrp="1"/>
          </p:cNvSpPr>
          <p:nvPr>
            <p:ph type="title"/>
          </p:nvPr>
        </p:nvSpPr>
        <p:spPr/>
        <p:txBody>
          <a:bodyPr/>
          <a:lstStyle/>
          <a:p>
            <a:r>
              <a:rPr lang="en-US" dirty="0"/>
              <a:t>Record Keeping Responsibilities</a:t>
            </a:r>
          </a:p>
        </p:txBody>
      </p:sp>
      <p:sp>
        <p:nvSpPr>
          <p:cNvPr id="3" name="Text Placeholder 2">
            <a:extLst>
              <a:ext uri="{FF2B5EF4-FFF2-40B4-BE49-F238E27FC236}">
                <a16:creationId xmlns:a16="http://schemas.microsoft.com/office/drawing/2014/main" id="{EC8336E3-D24B-F7DB-B543-BA8DBF75899B}"/>
              </a:ext>
            </a:extLst>
          </p:cNvPr>
          <p:cNvSpPr>
            <a:spLocks noGrp="1"/>
          </p:cNvSpPr>
          <p:nvPr>
            <p:ph type="body" sz="quarter" idx="12"/>
          </p:nvPr>
        </p:nvSpPr>
        <p:spPr/>
        <p:txBody>
          <a:bodyPr/>
          <a:lstStyle/>
          <a:p>
            <a:pPr marL="0" indent="0">
              <a:buNone/>
            </a:pPr>
            <a:r>
              <a:rPr lang="en-US" dirty="0"/>
              <a:t>Complete weekly:</a:t>
            </a:r>
          </a:p>
          <a:p>
            <a:pPr marL="0" indent="0">
              <a:buNone/>
            </a:pPr>
            <a:endParaRPr lang="en-US" dirty="0"/>
          </a:p>
        </p:txBody>
      </p:sp>
      <p:sp>
        <p:nvSpPr>
          <p:cNvPr id="5" name="Right Triangle 4">
            <a:extLst>
              <a:ext uri="{FF2B5EF4-FFF2-40B4-BE49-F238E27FC236}">
                <a16:creationId xmlns:a16="http://schemas.microsoft.com/office/drawing/2014/main" id="{59DAD77E-D8F6-4CE3-CC00-1A18A2D5CF89}"/>
              </a:ext>
              <a:ext uri="{C183D7F6-B498-43B3-948B-1728B52AA6E4}">
                <adec:decorative xmlns:adec="http://schemas.microsoft.com/office/drawing/2017/decorative" val="1"/>
              </a:ext>
            </a:extLst>
          </p:cNvPr>
          <p:cNvSpPr/>
          <p:nvPr/>
        </p:nvSpPr>
        <p:spPr>
          <a:xfrm flipH="1">
            <a:off x="9137904" y="4817881"/>
            <a:ext cx="3054096" cy="2040119"/>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AAC15AC3-8382-F9FA-F4E5-5643175729A9}"/>
              </a:ext>
            </a:extLst>
          </p:cNvPr>
          <p:cNvGraphicFramePr>
            <a:graphicFrameLocks noGrp="1"/>
          </p:cNvGraphicFramePr>
          <p:nvPr>
            <p:extLst>
              <p:ext uri="{D42A27DB-BD31-4B8C-83A1-F6EECF244321}">
                <p14:modId xmlns:p14="http://schemas.microsoft.com/office/powerpoint/2010/main" val="2443899299"/>
              </p:ext>
            </p:extLst>
          </p:nvPr>
        </p:nvGraphicFramePr>
        <p:xfrm>
          <a:off x="722249" y="2753002"/>
          <a:ext cx="10747502" cy="3767460"/>
        </p:xfrm>
        <a:graphic>
          <a:graphicData uri="http://schemas.openxmlformats.org/drawingml/2006/table">
            <a:tbl>
              <a:tblPr firstRow="1" bandRow="1">
                <a:tableStyleId>{5940675A-B579-460E-94D1-54222C63F5DA}</a:tableStyleId>
              </a:tblPr>
              <a:tblGrid>
                <a:gridCol w="5373751">
                  <a:extLst>
                    <a:ext uri="{9D8B030D-6E8A-4147-A177-3AD203B41FA5}">
                      <a16:colId xmlns:a16="http://schemas.microsoft.com/office/drawing/2014/main" val="3839991490"/>
                    </a:ext>
                  </a:extLst>
                </a:gridCol>
                <a:gridCol w="5373751">
                  <a:extLst>
                    <a:ext uri="{9D8B030D-6E8A-4147-A177-3AD203B41FA5}">
                      <a16:colId xmlns:a16="http://schemas.microsoft.com/office/drawing/2014/main" val="1507031280"/>
                    </a:ext>
                  </a:extLst>
                </a:gridCol>
              </a:tblGrid>
              <a:tr h="553245">
                <a:tc>
                  <a:txBody>
                    <a:bodyPr/>
                    <a:lstStyle/>
                    <a:p>
                      <a:r>
                        <a:rPr lang="en-US" b="1" dirty="0">
                          <a:solidFill>
                            <a:srgbClr val="22404D"/>
                          </a:solidFill>
                          <a:latin typeface="Bierstadt" panose="020B0004020202020204" pitchFamily="34" charset="0"/>
                        </a:rPr>
                        <a:t>Department Responsible</a:t>
                      </a:r>
                    </a:p>
                  </a:txBody>
                  <a:tcPr anchor="ctr">
                    <a:solidFill>
                      <a:srgbClr val="99D9DF"/>
                    </a:solidFill>
                  </a:tcPr>
                </a:tc>
                <a:tc>
                  <a:txBody>
                    <a:bodyPr/>
                    <a:lstStyle/>
                    <a:p>
                      <a:r>
                        <a:rPr lang="en-US" b="1" dirty="0">
                          <a:solidFill>
                            <a:srgbClr val="22404D"/>
                          </a:solidFill>
                          <a:latin typeface="Bierstadt" panose="020B0004020202020204" pitchFamily="34" charset="0"/>
                        </a:rPr>
                        <a:t>Worksheet to Complete </a:t>
                      </a:r>
                    </a:p>
                  </a:txBody>
                  <a:tcPr anchor="ctr">
                    <a:solidFill>
                      <a:srgbClr val="99D9DF"/>
                    </a:solidFill>
                  </a:tcPr>
                </a:tc>
                <a:extLst>
                  <a:ext uri="{0D108BD9-81ED-4DB2-BD59-A6C34878D82A}">
                    <a16:rowId xmlns:a16="http://schemas.microsoft.com/office/drawing/2014/main" val="1577385485"/>
                  </a:ext>
                </a:extLst>
              </a:tr>
              <a:tr h="553245">
                <a:tc>
                  <a:txBody>
                    <a:bodyPr/>
                    <a:lstStyle/>
                    <a:p>
                      <a:r>
                        <a:rPr lang="en-US" b="1" dirty="0">
                          <a:solidFill>
                            <a:srgbClr val="22404D"/>
                          </a:solidFill>
                          <a:latin typeface="Bierstadt" panose="020B0004020202020204" pitchFamily="34" charset="0"/>
                        </a:rPr>
                        <a:t>President </a:t>
                      </a:r>
                    </a:p>
                  </a:txBody>
                  <a:tcPr>
                    <a:solidFill>
                      <a:schemeClr val="bg1"/>
                    </a:solidFill>
                  </a:tcPr>
                </a:tc>
                <a:tc>
                  <a:txBody>
                    <a:bodyPr/>
                    <a:lstStyle/>
                    <a:p>
                      <a:r>
                        <a:rPr lang="en-US" dirty="0">
                          <a:solidFill>
                            <a:srgbClr val="22404D"/>
                          </a:solidFill>
                          <a:latin typeface="Bierstadt" panose="020B0004020202020204" pitchFamily="34" charset="0"/>
                        </a:rPr>
                        <a:t>PRES2 – Company Profile (view and share with company)</a:t>
                      </a:r>
                    </a:p>
                  </a:txBody>
                  <a:tcPr>
                    <a:solidFill>
                      <a:schemeClr val="bg1"/>
                    </a:solidFill>
                  </a:tcPr>
                </a:tc>
                <a:extLst>
                  <a:ext uri="{0D108BD9-81ED-4DB2-BD59-A6C34878D82A}">
                    <a16:rowId xmlns:a16="http://schemas.microsoft.com/office/drawing/2014/main" val="2425185008"/>
                  </a:ext>
                </a:extLst>
              </a:tr>
              <a:tr h="553245">
                <a:tc>
                  <a:txBody>
                    <a:bodyPr/>
                    <a:lstStyle/>
                    <a:p>
                      <a:r>
                        <a:rPr lang="en-US" b="1" dirty="0">
                          <a:solidFill>
                            <a:srgbClr val="22404D"/>
                          </a:solidFill>
                          <a:latin typeface="Bierstadt" panose="020B0004020202020204" pitchFamily="34" charset="0"/>
                        </a:rPr>
                        <a:t>Human Resources </a:t>
                      </a:r>
                    </a:p>
                  </a:txBody>
                  <a:tcPr>
                    <a:solidFill>
                      <a:schemeClr val="bg1"/>
                    </a:solidFill>
                  </a:tcPr>
                </a:tc>
                <a:tc>
                  <a:txBody>
                    <a:bodyPr/>
                    <a:lstStyle/>
                    <a:p>
                      <a:r>
                        <a:rPr lang="en-US" dirty="0">
                          <a:solidFill>
                            <a:srgbClr val="22404D"/>
                          </a:solidFill>
                          <a:latin typeface="Bierstadt" panose="020B0004020202020204" pitchFamily="34" charset="0"/>
                        </a:rPr>
                        <a:t>HR3 – Weekly Attendance</a:t>
                      </a:r>
                    </a:p>
                  </a:txBody>
                  <a:tcPr>
                    <a:solidFill>
                      <a:schemeClr val="bg1"/>
                    </a:solidFill>
                  </a:tcPr>
                </a:tc>
                <a:extLst>
                  <a:ext uri="{0D108BD9-81ED-4DB2-BD59-A6C34878D82A}">
                    <a16:rowId xmlns:a16="http://schemas.microsoft.com/office/drawing/2014/main" val="441264715"/>
                  </a:ext>
                </a:extLst>
              </a:tr>
              <a:tr h="553245">
                <a:tc>
                  <a:txBody>
                    <a:bodyPr/>
                    <a:lstStyle/>
                    <a:p>
                      <a:r>
                        <a:rPr lang="en-US" b="1" dirty="0">
                          <a:solidFill>
                            <a:srgbClr val="22404D"/>
                          </a:solidFill>
                          <a:latin typeface="Bierstadt" panose="020B0004020202020204" pitchFamily="34" charset="0"/>
                        </a:rPr>
                        <a:t>Finance </a:t>
                      </a:r>
                    </a:p>
                  </a:txBody>
                  <a:tcPr>
                    <a:solidFill>
                      <a:schemeClr val="bg1"/>
                    </a:solidFill>
                  </a:tcPr>
                </a:tc>
                <a:tc>
                  <a:txBody>
                    <a:bodyPr/>
                    <a:lstStyle/>
                    <a:p>
                      <a:r>
                        <a:rPr lang="en-US" dirty="0">
                          <a:solidFill>
                            <a:srgbClr val="22404D"/>
                          </a:solidFill>
                          <a:latin typeface="Bierstadt" panose="020B0004020202020204" pitchFamily="34" charset="0"/>
                        </a:rPr>
                        <a:t>FIN3 – Weekly Finance Worksheet </a:t>
                      </a:r>
                    </a:p>
                    <a:p>
                      <a:r>
                        <a:rPr lang="en-US" dirty="0">
                          <a:solidFill>
                            <a:srgbClr val="22404D"/>
                          </a:solidFill>
                          <a:latin typeface="Bierstadt" panose="020B0004020202020204" pitchFamily="34" charset="0"/>
                        </a:rPr>
                        <a:t>FIN4 – Weekly Banking Record</a:t>
                      </a:r>
                    </a:p>
                    <a:p>
                      <a:r>
                        <a:rPr lang="en-US" dirty="0">
                          <a:solidFill>
                            <a:srgbClr val="22404D"/>
                          </a:solidFill>
                          <a:latin typeface="Bierstadt" panose="020B0004020202020204" pitchFamily="34" charset="0"/>
                        </a:rPr>
                        <a:t>FIN5 – Payables </a:t>
                      </a:r>
                    </a:p>
                  </a:txBody>
                  <a:tcPr>
                    <a:solidFill>
                      <a:schemeClr val="bg1"/>
                    </a:solidFill>
                  </a:tcPr>
                </a:tc>
                <a:extLst>
                  <a:ext uri="{0D108BD9-81ED-4DB2-BD59-A6C34878D82A}">
                    <a16:rowId xmlns:a16="http://schemas.microsoft.com/office/drawing/2014/main" val="2162253426"/>
                  </a:ext>
                </a:extLst>
              </a:tr>
              <a:tr h="553245">
                <a:tc>
                  <a:txBody>
                    <a:bodyPr/>
                    <a:lstStyle/>
                    <a:p>
                      <a:r>
                        <a:rPr lang="en-US" b="1" dirty="0">
                          <a:solidFill>
                            <a:srgbClr val="22404D"/>
                          </a:solidFill>
                          <a:latin typeface="Bierstadt" panose="020B0004020202020204" pitchFamily="34" charset="0"/>
                        </a:rPr>
                        <a:t>Production</a:t>
                      </a:r>
                    </a:p>
                  </a:txBody>
                  <a:tcPr>
                    <a:solidFill>
                      <a:schemeClr val="bg1"/>
                    </a:solidFill>
                  </a:tcPr>
                </a:tc>
                <a:tc>
                  <a:txBody>
                    <a:bodyPr/>
                    <a:lstStyle/>
                    <a:p>
                      <a:r>
                        <a:rPr lang="en-US" dirty="0">
                          <a:solidFill>
                            <a:srgbClr val="22404D"/>
                          </a:solidFill>
                          <a:latin typeface="Bierstadt" panose="020B0004020202020204" pitchFamily="34" charset="0"/>
                        </a:rPr>
                        <a:t>PROD1 – Weekly Production</a:t>
                      </a:r>
                    </a:p>
                  </a:txBody>
                  <a:tcPr>
                    <a:solidFill>
                      <a:schemeClr val="bg1"/>
                    </a:solidFill>
                  </a:tcPr>
                </a:tc>
                <a:extLst>
                  <a:ext uri="{0D108BD9-81ED-4DB2-BD59-A6C34878D82A}">
                    <a16:rowId xmlns:a16="http://schemas.microsoft.com/office/drawing/2014/main" val="3094498593"/>
                  </a:ext>
                </a:extLst>
              </a:tr>
              <a:tr h="553245">
                <a:tc>
                  <a:txBody>
                    <a:bodyPr/>
                    <a:lstStyle/>
                    <a:p>
                      <a:r>
                        <a:rPr lang="en-US" b="1" dirty="0">
                          <a:solidFill>
                            <a:srgbClr val="22404D"/>
                          </a:solidFill>
                          <a:latin typeface="Bierstadt" panose="020B0004020202020204" pitchFamily="34" charset="0"/>
                        </a:rPr>
                        <a:t>Sales</a:t>
                      </a:r>
                    </a:p>
                  </a:txBody>
                  <a:tcPr>
                    <a:solidFill>
                      <a:schemeClr val="bg1"/>
                    </a:solidFill>
                  </a:tcPr>
                </a:tc>
                <a:tc>
                  <a:txBody>
                    <a:bodyPr/>
                    <a:lstStyle/>
                    <a:p>
                      <a:r>
                        <a:rPr lang="en-US" dirty="0">
                          <a:solidFill>
                            <a:srgbClr val="22404D"/>
                          </a:solidFill>
                          <a:latin typeface="Bierstadt" panose="020B0004020202020204" pitchFamily="34" charset="0"/>
                        </a:rPr>
                        <a:t>SALES1 – Weekly Sales </a:t>
                      </a:r>
                    </a:p>
                  </a:txBody>
                  <a:tcPr>
                    <a:solidFill>
                      <a:schemeClr val="bg1"/>
                    </a:solidFill>
                  </a:tcPr>
                </a:tc>
                <a:extLst>
                  <a:ext uri="{0D108BD9-81ED-4DB2-BD59-A6C34878D82A}">
                    <a16:rowId xmlns:a16="http://schemas.microsoft.com/office/drawing/2014/main" val="2803827348"/>
                  </a:ext>
                </a:extLst>
              </a:tr>
            </a:tbl>
          </a:graphicData>
        </a:graphic>
      </p:graphicFrame>
    </p:spTree>
    <p:extLst>
      <p:ext uri="{BB962C8B-B14F-4D97-AF65-F5344CB8AC3E}">
        <p14:creationId xmlns:p14="http://schemas.microsoft.com/office/powerpoint/2010/main" val="1288575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4C32-38EE-68EA-D03F-BA1095CAE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94583-3628-7CEF-7985-A68B8ACC230D}"/>
              </a:ext>
            </a:extLst>
          </p:cNvPr>
          <p:cNvSpPr>
            <a:spLocks noGrp="1"/>
          </p:cNvSpPr>
          <p:nvPr>
            <p:ph type="title"/>
          </p:nvPr>
        </p:nvSpPr>
        <p:spPr/>
        <p:txBody>
          <a:bodyPr/>
          <a:lstStyle/>
          <a:p>
            <a:r>
              <a:rPr lang="en-US" dirty="0"/>
              <a:t>Record Keeping Responsibilities</a:t>
            </a:r>
          </a:p>
        </p:txBody>
      </p:sp>
      <p:sp>
        <p:nvSpPr>
          <p:cNvPr id="3" name="Text Placeholder 2">
            <a:extLst>
              <a:ext uri="{FF2B5EF4-FFF2-40B4-BE49-F238E27FC236}">
                <a16:creationId xmlns:a16="http://schemas.microsoft.com/office/drawing/2014/main" id="{B3C3E62C-128B-EB5F-92D8-079B2FF93B1E}"/>
              </a:ext>
            </a:extLst>
          </p:cNvPr>
          <p:cNvSpPr>
            <a:spLocks noGrp="1"/>
          </p:cNvSpPr>
          <p:nvPr>
            <p:ph type="body" sz="quarter" idx="12"/>
          </p:nvPr>
        </p:nvSpPr>
        <p:spPr/>
        <p:txBody>
          <a:bodyPr/>
          <a:lstStyle/>
          <a:p>
            <a:pPr marL="0" indent="0">
              <a:buNone/>
            </a:pPr>
            <a:r>
              <a:rPr lang="en-US" dirty="0"/>
              <a:t>Complete/verify at reporting periods:</a:t>
            </a:r>
          </a:p>
        </p:txBody>
      </p:sp>
      <p:sp>
        <p:nvSpPr>
          <p:cNvPr id="5" name="Right Triangle 4">
            <a:extLst>
              <a:ext uri="{FF2B5EF4-FFF2-40B4-BE49-F238E27FC236}">
                <a16:creationId xmlns:a16="http://schemas.microsoft.com/office/drawing/2014/main" id="{CF2DCFA7-441E-96F5-C7B5-220037B98F2B}"/>
              </a:ext>
              <a:ext uri="{C183D7F6-B498-43B3-948B-1728B52AA6E4}">
                <adec:decorative xmlns:adec="http://schemas.microsoft.com/office/drawing/2017/decorative" val="1"/>
              </a:ext>
            </a:extLst>
          </p:cNvPr>
          <p:cNvSpPr/>
          <p:nvPr/>
        </p:nvSpPr>
        <p:spPr>
          <a:xfrm flipH="1">
            <a:off x="9137904" y="4817881"/>
            <a:ext cx="3054096" cy="2040119"/>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F7207A5D-5246-C729-61C6-4D0E5DAB410F}"/>
              </a:ext>
            </a:extLst>
          </p:cNvPr>
          <p:cNvGraphicFramePr>
            <a:graphicFrameLocks noGrp="1"/>
          </p:cNvGraphicFramePr>
          <p:nvPr>
            <p:extLst>
              <p:ext uri="{D42A27DB-BD31-4B8C-83A1-F6EECF244321}">
                <p14:modId xmlns:p14="http://schemas.microsoft.com/office/powerpoint/2010/main" val="654598521"/>
              </p:ext>
            </p:extLst>
          </p:nvPr>
        </p:nvGraphicFramePr>
        <p:xfrm>
          <a:off x="722249" y="2740970"/>
          <a:ext cx="10747502" cy="3767460"/>
        </p:xfrm>
        <a:graphic>
          <a:graphicData uri="http://schemas.openxmlformats.org/drawingml/2006/table">
            <a:tbl>
              <a:tblPr firstRow="1" bandRow="1">
                <a:tableStyleId>{5940675A-B579-460E-94D1-54222C63F5DA}</a:tableStyleId>
              </a:tblPr>
              <a:tblGrid>
                <a:gridCol w="5373751">
                  <a:extLst>
                    <a:ext uri="{9D8B030D-6E8A-4147-A177-3AD203B41FA5}">
                      <a16:colId xmlns:a16="http://schemas.microsoft.com/office/drawing/2014/main" val="3839991490"/>
                    </a:ext>
                  </a:extLst>
                </a:gridCol>
                <a:gridCol w="5373751">
                  <a:extLst>
                    <a:ext uri="{9D8B030D-6E8A-4147-A177-3AD203B41FA5}">
                      <a16:colId xmlns:a16="http://schemas.microsoft.com/office/drawing/2014/main" val="1507031280"/>
                    </a:ext>
                  </a:extLst>
                </a:gridCol>
              </a:tblGrid>
              <a:tr h="553245">
                <a:tc>
                  <a:txBody>
                    <a:bodyPr/>
                    <a:lstStyle/>
                    <a:p>
                      <a:r>
                        <a:rPr lang="en-US" b="1" dirty="0">
                          <a:solidFill>
                            <a:srgbClr val="22404D"/>
                          </a:solidFill>
                          <a:latin typeface="Bierstadt" panose="020B0004020202020204" pitchFamily="34" charset="0"/>
                        </a:rPr>
                        <a:t>Department Responsible</a:t>
                      </a:r>
                    </a:p>
                  </a:txBody>
                  <a:tcPr anchor="ctr">
                    <a:solidFill>
                      <a:srgbClr val="99D9DF"/>
                    </a:solidFill>
                  </a:tcPr>
                </a:tc>
                <a:tc>
                  <a:txBody>
                    <a:bodyPr/>
                    <a:lstStyle/>
                    <a:p>
                      <a:r>
                        <a:rPr lang="en-US" b="1" dirty="0">
                          <a:solidFill>
                            <a:srgbClr val="22404D"/>
                          </a:solidFill>
                          <a:latin typeface="Bierstadt" panose="020B0004020202020204" pitchFamily="34" charset="0"/>
                        </a:rPr>
                        <a:t>Worksheet to Complete </a:t>
                      </a:r>
                    </a:p>
                  </a:txBody>
                  <a:tcPr anchor="ctr">
                    <a:solidFill>
                      <a:srgbClr val="99D9DF"/>
                    </a:solidFill>
                  </a:tcPr>
                </a:tc>
                <a:extLst>
                  <a:ext uri="{0D108BD9-81ED-4DB2-BD59-A6C34878D82A}">
                    <a16:rowId xmlns:a16="http://schemas.microsoft.com/office/drawing/2014/main" val="1577385485"/>
                  </a:ext>
                </a:extLst>
              </a:tr>
              <a:tr h="553245">
                <a:tc>
                  <a:txBody>
                    <a:bodyPr/>
                    <a:lstStyle/>
                    <a:p>
                      <a:r>
                        <a:rPr lang="en-US" b="1" dirty="0">
                          <a:solidFill>
                            <a:srgbClr val="22404D"/>
                          </a:solidFill>
                          <a:latin typeface="Bierstadt" panose="020B0004020202020204" pitchFamily="34" charset="0"/>
                        </a:rPr>
                        <a:t>President </a:t>
                      </a:r>
                    </a:p>
                  </a:txBody>
                  <a:tcPr>
                    <a:solidFill>
                      <a:schemeClr val="bg1"/>
                    </a:solidFill>
                  </a:tcPr>
                </a:tc>
                <a:tc>
                  <a:txBody>
                    <a:bodyPr/>
                    <a:lstStyle/>
                    <a:p>
                      <a:r>
                        <a:rPr lang="en-US" dirty="0">
                          <a:solidFill>
                            <a:srgbClr val="22404D"/>
                          </a:solidFill>
                          <a:latin typeface="Bierstadt" panose="020B0004020202020204" pitchFamily="34" charset="0"/>
                        </a:rPr>
                        <a:t>PRES2 – Company Profile (view and share with company)</a:t>
                      </a:r>
                    </a:p>
                  </a:txBody>
                  <a:tcPr>
                    <a:solidFill>
                      <a:schemeClr val="bg1"/>
                    </a:solidFill>
                  </a:tcPr>
                </a:tc>
                <a:extLst>
                  <a:ext uri="{0D108BD9-81ED-4DB2-BD59-A6C34878D82A}">
                    <a16:rowId xmlns:a16="http://schemas.microsoft.com/office/drawing/2014/main" val="2425185008"/>
                  </a:ext>
                </a:extLst>
              </a:tr>
              <a:tr h="553245">
                <a:tc>
                  <a:txBody>
                    <a:bodyPr/>
                    <a:lstStyle/>
                    <a:p>
                      <a:r>
                        <a:rPr lang="en-US" b="1" dirty="0">
                          <a:solidFill>
                            <a:srgbClr val="22404D"/>
                          </a:solidFill>
                          <a:latin typeface="Bierstadt" panose="020B0004020202020204" pitchFamily="34" charset="0"/>
                        </a:rPr>
                        <a:t>Human Resources </a:t>
                      </a:r>
                    </a:p>
                  </a:txBody>
                  <a:tcPr>
                    <a:solidFill>
                      <a:schemeClr val="bg1"/>
                    </a:solidFill>
                  </a:tcPr>
                </a:tc>
                <a:tc>
                  <a:txBody>
                    <a:bodyPr/>
                    <a:lstStyle/>
                    <a:p>
                      <a:endParaRPr lang="en-US" dirty="0">
                        <a:solidFill>
                          <a:srgbClr val="22404D"/>
                        </a:solidFill>
                        <a:latin typeface="Bierstadt" panose="020B0004020202020204" pitchFamily="34" charset="0"/>
                      </a:endParaRPr>
                    </a:p>
                  </a:txBody>
                  <a:tcPr>
                    <a:solidFill>
                      <a:schemeClr val="bg1"/>
                    </a:solidFill>
                  </a:tcPr>
                </a:tc>
                <a:extLst>
                  <a:ext uri="{0D108BD9-81ED-4DB2-BD59-A6C34878D82A}">
                    <a16:rowId xmlns:a16="http://schemas.microsoft.com/office/drawing/2014/main" val="441264715"/>
                  </a:ext>
                </a:extLst>
              </a:tr>
              <a:tr h="553245">
                <a:tc>
                  <a:txBody>
                    <a:bodyPr/>
                    <a:lstStyle/>
                    <a:p>
                      <a:r>
                        <a:rPr lang="en-US" b="1" dirty="0">
                          <a:solidFill>
                            <a:srgbClr val="22404D"/>
                          </a:solidFill>
                          <a:latin typeface="Bierstadt" panose="020B0004020202020204" pitchFamily="34" charset="0"/>
                        </a:rPr>
                        <a:t>Finance </a:t>
                      </a:r>
                    </a:p>
                  </a:txBody>
                  <a:tcPr>
                    <a:solidFill>
                      <a:schemeClr val="bg1"/>
                    </a:solidFill>
                  </a:tcPr>
                </a:tc>
                <a:tc>
                  <a:txBody>
                    <a:bodyPr/>
                    <a:lstStyle/>
                    <a:p>
                      <a:r>
                        <a:rPr lang="en-US" dirty="0">
                          <a:solidFill>
                            <a:srgbClr val="22404D"/>
                          </a:solidFill>
                          <a:latin typeface="Bierstadt" panose="020B0004020202020204" pitchFamily="34" charset="0"/>
                        </a:rPr>
                        <a:t>FIN6 – Income Statement </a:t>
                      </a:r>
                    </a:p>
                    <a:p>
                      <a:r>
                        <a:rPr lang="en-US" dirty="0">
                          <a:solidFill>
                            <a:srgbClr val="22404D"/>
                          </a:solidFill>
                          <a:latin typeface="Bierstadt" panose="020B0004020202020204" pitchFamily="34" charset="0"/>
                        </a:rPr>
                        <a:t>FIN7 – Balance Sheet </a:t>
                      </a:r>
                    </a:p>
                    <a:p>
                      <a:r>
                        <a:rPr lang="en-US" dirty="0">
                          <a:solidFill>
                            <a:srgbClr val="22404D"/>
                          </a:solidFill>
                          <a:latin typeface="Bierstadt" panose="020B0004020202020204" pitchFamily="34" charset="0"/>
                        </a:rPr>
                        <a:t>FIN8 – Payroll Calculation</a:t>
                      </a:r>
                    </a:p>
                  </a:txBody>
                  <a:tcPr>
                    <a:solidFill>
                      <a:schemeClr val="bg1"/>
                    </a:solidFill>
                  </a:tcPr>
                </a:tc>
                <a:extLst>
                  <a:ext uri="{0D108BD9-81ED-4DB2-BD59-A6C34878D82A}">
                    <a16:rowId xmlns:a16="http://schemas.microsoft.com/office/drawing/2014/main" val="2162253426"/>
                  </a:ext>
                </a:extLst>
              </a:tr>
              <a:tr h="553245">
                <a:tc>
                  <a:txBody>
                    <a:bodyPr/>
                    <a:lstStyle/>
                    <a:p>
                      <a:r>
                        <a:rPr lang="en-US" b="1" dirty="0">
                          <a:solidFill>
                            <a:srgbClr val="22404D"/>
                          </a:solidFill>
                          <a:latin typeface="Bierstadt" panose="020B0004020202020204" pitchFamily="34" charset="0"/>
                        </a:rPr>
                        <a:t>Production</a:t>
                      </a:r>
                    </a:p>
                  </a:txBody>
                  <a:tcPr>
                    <a:solidFill>
                      <a:schemeClr val="bg1"/>
                    </a:solidFill>
                  </a:tcPr>
                </a:tc>
                <a:tc>
                  <a:txBody>
                    <a:bodyPr/>
                    <a:lstStyle/>
                    <a:p>
                      <a:endParaRPr lang="en-US" dirty="0">
                        <a:solidFill>
                          <a:srgbClr val="22404D"/>
                        </a:solidFill>
                        <a:latin typeface="Bierstadt" panose="020B0004020202020204" pitchFamily="34" charset="0"/>
                      </a:endParaRPr>
                    </a:p>
                  </a:txBody>
                  <a:tcPr>
                    <a:solidFill>
                      <a:schemeClr val="bg1"/>
                    </a:solidFill>
                  </a:tcPr>
                </a:tc>
                <a:extLst>
                  <a:ext uri="{0D108BD9-81ED-4DB2-BD59-A6C34878D82A}">
                    <a16:rowId xmlns:a16="http://schemas.microsoft.com/office/drawing/2014/main" val="3094498593"/>
                  </a:ext>
                </a:extLst>
              </a:tr>
              <a:tr h="553245">
                <a:tc>
                  <a:txBody>
                    <a:bodyPr/>
                    <a:lstStyle/>
                    <a:p>
                      <a:r>
                        <a:rPr lang="en-US" b="1" dirty="0">
                          <a:solidFill>
                            <a:srgbClr val="22404D"/>
                          </a:solidFill>
                          <a:latin typeface="Bierstadt" panose="020B0004020202020204" pitchFamily="34" charset="0"/>
                        </a:rPr>
                        <a:t>Sales</a:t>
                      </a:r>
                    </a:p>
                  </a:txBody>
                  <a:tcPr>
                    <a:solidFill>
                      <a:schemeClr val="bg1"/>
                    </a:solidFill>
                  </a:tcPr>
                </a:tc>
                <a:tc>
                  <a:txBody>
                    <a:bodyPr/>
                    <a:lstStyle/>
                    <a:p>
                      <a:endParaRPr lang="en-US" dirty="0">
                        <a:solidFill>
                          <a:srgbClr val="22404D"/>
                        </a:solidFill>
                        <a:latin typeface="Bierstadt" panose="020B0004020202020204" pitchFamily="34" charset="0"/>
                      </a:endParaRPr>
                    </a:p>
                  </a:txBody>
                  <a:tcPr>
                    <a:solidFill>
                      <a:schemeClr val="bg1"/>
                    </a:solidFill>
                  </a:tcPr>
                </a:tc>
                <a:extLst>
                  <a:ext uri="{0D108BD9-81ED-4DB2-BD59-A6C34878D82A}">
                    <a16:rowId xmlns:a16="http://schemas.microsoft.com/office/drawing/2014/main" val="2803827348"/>
                  </a:ext>
                </a:extLst>
              </a:tr>
            </a:tbl>
          </a:graphicData>
        </a:graphic>
      </p:graphicFrame>
    </p:spTree>
    <p:extLst>
      <p:ext uri="{BB962C8B-B14F-4D97-AF65-F5344CB8AC3E}">
        <p14:creationId xmlns:p14="http://schemas.microsoft.com/office/powerpoint/2010/main" val="1785975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A9FCB-A375-2F19-7121-2100DA163F0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AF4D895-3EB8-020A-3F38-77A30A57DEC1}"/>
              </a:ext>
              <a:ext uri="{C183D7F6-B498-43B3-948B-1728B52AA6E4}">
                <adec:decorative xmlns:adec="http://schemas.microsoft.com/office/drawing/2017/decorative" val="1"/>
              </a:ext>
            </a:extLst>
          </p:cNvPr>
          <p:cNvPicPr>
            <a:picLocks noChangeAspect="1"/>
          </p:cNvPicPr>
          <p:nvPr/>
        </p:nvPicPr>
        <p:blipFill>
          <a:blip r:embed="rId3"/>
          <a:srcRect t="15625"/>
          <a:stretch>
            <a:fillRect/>
          </a:stretch>
        </p:blipFill>
        <p:spPr>
          <a:xfrm>
            <a:off x="0" y="-6"/>
            <a:ext cx="12192000" cy="6858005"/>
          </a:xfrm>
          <a:prstGeom prst="rect">
            <a:avLst/>
          </a:prstGeom>
        </p:spPr>
      </p:pic>
      <p:pic>
        <p:nvPicPr>
          <p:cNvPr id="11" name="Picture 10">
            <a:extLst>
              <a:ext uri="{FF2B5EF4-FFF2-40B4-BE49-F238E27FC236}">
                <a16:creationId xmlns:a16="http://schemas.microsoft.com/office/drawing/2014/main" id="{7E91F765-77CA-C5E5-0420-EC06219142B5}"/>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80440" y="-2708148"/>
            <a:ext cx="6858000" cy="12274296"/>
          </a:xfrm>
          <a:prstGeom prst="rect">
            <a:avLst/>
          </a:prstGeom>
        </p:spPr>
      </p:pic>
      <p:sp>
        <p:nvSpPr>
          <p:cNvPr id="8" name="Right Triangle 7">
            <a:extLst>
              <a:ext uri="{FF2B5EF4-FFF2-40B4-BE49-F238E27FC236}">
                <a16:creationId xmlns:a16="http://schemas.microsoft.com/office/drawing/2014/main" id="{A0D59C46-70AC-80C8-23F9-6017E4436B17}"/>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0849414-3194-4FE3-3F0C-8C5836C63BE3}"/>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ENTREPRENEURIAL RESILIENCY MODULES</a:t>
            </a:r>
          </a:p>
        </p:txBody>
      </p:sp>
      <p:sp>
        <p:nvSpPr>
          <p:cNvPr id="14" name="Right Triangle 13">
            <a:extLst>
              <a:ext uri="{FF2B5EF4-FFF2-40B4-BE49-F238E27FC236}">
                <a16:creationId xmlns:a16="http://schemas.microsoft.com/office/drawing/2014/main" id="{9EE38565-A04D-3B38-15B8-3695B818DD66}"/>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638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637-4AC6-421B-D01C-2D7DF60249A5}"/>
              </a:ext>
            </a:extLst>
          </p:cNvPr>
          <p:cNvSpPr>
            <a:spLocks noGrp="1"/>
          </p:cNvSpPr>
          <p:nvPr>
            <p:ph type="title"/>
          </p:nvPr>
        </p:nvSpPr>
        <p:spPr/>
        <p:txBody>
          <a:bodyPr/>
          <a:lstStyle/>
          <a:p>
            <a:r>
              <a:rPr lang="en-US">
                <a:solidFill>
                  <a:srgbClr val="E3E24F"/>
                </a:solidFill>
              </a:rPr>
              <a:t>Company Program Resiliency Modules</a:t>
            </a:r>
          </a:p>
        </p:txBody>
      </p:sp>
      <p:sp>
        <p:nvSpPr>
          <p:cNvPr id="3" name="Text Placeholder 2">
            <a:extLst>
              <a:ext uri="{FF2B5EF4-FFF2-40B4-BE49-F238E27FC236}">
                <a16:creationId xmlns:a16="http://schemas.microsoft.com/office/drawing/2014/main" id="{8C0B5CE4-B2E2-C182-5428-882891C6C7D4}"/>
              </a:ext>
            </a:extLst>
          </p:cNvPr>
          <p:cNvSpPr>
            <a:spLocks noGrp="1"/>
          </p:cNvSpPr>
          <p:nvPr>
            <p:ph type="body" sz="quarter" idx="12"/>
          </p:nvPr>
        </p:nvSpPr>
        <p:spPr>
          <a:xfrm>
            <a:off x="651750" y="2255454"/>
            <a:ext cx="6053850" cy="4033586"/>
          </a:xfrm>
        </p:spPr>
        <p:txBody>
          <a:bodyPr/>
          <a:lstStyle/>
          <a:p>
            <a:pPr marL="0" indent="0">
              <a:buNone/>
            </a:pPr>
            <a:r>
              <a:rPr lang="en-US" b="1" dirty="0"/>
              <a:t>Entrepreneurial resiliency </a:t>
            </a:r>
            <a:r>
              <a:rPr lang="en-US" dirty="0"/>
              <a:t>is the ability to adapt to changes in your business and bounce back when things are challenging.</a:t>
            </a:r>
          </a:p>
          <a:p>
            <a:pPr marL="0" indent="0">
              <a:buNone/>
            </a:pPr>
            <a:endParaRPr lang="en-US" dirty="0"/>
          </a:p>
          <a:p>
            <a:pPr marL="0" indent="0">
              <a:buNone/>
            </a:pPr>
            <a:endParaRPr lang="en-US" dirty="0"/>
          </a:p>
          <a:p>
            <a:pPr marL="0" indent="0">
              <a:buNone/>
            </a:pPr>
            <a:r>
              <a:rPr lang="en-US" dirty="0"/>
              <a:t>As you complete the JA Company Program, use this journal to reflect on your own resiliency and the skills you are gaining. </a:t>
            </a:r>
          </a:p>
          <a:p>
            <a:pPr marL="0" indent="0">
              <a:buNone/>
            </a:pPr>
            <a:endParaRPr lang="en-US" dirty="0"/>
          </a:p>
        </p:txBody>
      </p:sp>
      <p:pic>
        <p:nvPicPr>
          <p:cNvPr id="10" name="Picture 9">
            <a:extLst>
              <a:ext uri="{FF2B5EF4-FFF2-40B4-BE49-F238E27FC236}">
                <a16:creationId xmlns:a16="http://schemas.microsoft.com/office/drawing/2014/main" id="{164C5B40-BDEA-FD2D-AE54-7842633482B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59512">
            <a:off x="8752238" y="2257951"/>
            <a:ext cx="2341303" cy="3030143"/>
          </a:xfrm>
          <a:prstGeom prst="rect">
            <a:avLst/>
          </a:prstGeom>
          <a:ln>
            <a:solidFill>
              <a:srgbClr val="22404D"/>
            </a:solidFill>
          </a:ln>
        </p:spPr>
      </p:pic>
      <p:pic>
        <p:nvPicPr>
          <p:cNvPr id="7" name="Picture 6">
            <a:extLst>
              <a:ext uri="{FF2B5EF4-FFF2-40B4-BE49-F238E27FC236}">
                <a16:creationId xmlns:a16="http://schemas.microsoft.com/office/drawing/2014/main" id="{94A0014B-3FCE-0FFA-36B3-A0EE9B2F389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434583">
            <a:off x="7822756" y="2735391"/>
            <a:ext cx="2365273" cy="3073712"/>
          </a:xfrm>
          <a:prstGeom prst="rect">
            <a:avLst/>
          </a:prstGeom>
          <a:ln>
            <a:solidFill>
              <a:srgbClr val="22404D"/>
            </a:solidFill>
          </a:ln>
        </p:spPr>
      </p:pic>
      <p:pic>
        <p:nvPicPr>
          <p:cNvPr id="8" name="Picture 7">
            <a:extLst>
              <a:ext uri="{FF2B5EF4-FFF2-40B4-BE49-F238E27FC236}">
                <a16:creationId xmlns:a16="http://schemas.microsoft.com/office/drawing/2014/main" id="{FAA85E79-2A3A-019D-040A-003282EE638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50406" y="3429000"/>
            <a:ext cx="2394810" cy="3073712"/>
          </a:xfrm>
          <a:prstGeom prst="rect">
            <a:avLst/>
          </a:prstGeom>
          <a:ln>
            <a:solidFill>
              <a:srgbClr val="22404D"/>
            </a:solidFill>
          </a:ln>
        </p:spPr>
      </p:pic>
    </p:spTree>
    <p:extLst>
      <p:ext uri="{BB962C8B-B14F-4D97-AF65-F5344CB8AC3E}">
        <p14:creationId xmlns:p14="http://schemas.microsoft.com/office/powerpoint/2010/main" val="2051332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45162-84F7-334B-027C-5CD527A999B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44DACCC-98B0-6966-D331-8AD9E1311836}"/>
              </a:ext>
              <a:ext uri="{C183D7F6-B498-43B3-948B-1728B52AA6E4}">
                <adec:decorative xmlns:adec="http://schemas.microsoft.com/office/drawing/2017/decorative" val="1"/>
              </a:ext>
            </a:extLst>
          </p:cNvPr>
          <p:cNvPicPr>
            <a:picLocks noChangeAspect="1"/>
          </p:cNvPicPr>
          <p:nvPr/>
        </p:nvPicPr>
        <p:blipFill>
          <a:blip r:embed="rId3"/>
          <a:srcRect t="15625"/>
          <a:stretch>
            <a:fillRect/>
          </a:stretch>
        </p:blipFill>
        <p:spPr>
          <a:xfrm>
            <a:off x="0" y="-6"/>
            <a:ext cx="12192000" cy="6858005"/>
          </a:xfrm>
          <a:prstGeom prst="rect">
            <a:avLst/>
          </a:prstGeom>
        </p:spPr>
      </p:pic>
      <p:pic>
        <p:nvPicPr>
          <p:cNvPr id="11" name="Picture 10">
            <a:extLst>
              <a:ext uri="{FF2B5EF4-FFF2-40B4-BE49-F238E27FC236}">
                <a16:creationId xmlns:a16="http://schemas.microsoft.com/office/drawing/2014/main" id="{57633C6A-AC68-CC5C-B309-09BB9E73BC53}"/>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80440" y="-2708148"/>
            <a:ext cx="6858000" cy="12274296"/>
          </a:xfrm>
          <a:prstGeom prst="rect">
            <a:avLst/>
          </a:prstGeom>
        </p:spPr>
      </p:pic>
      <p:sp>
        <p:nvSpPr>
          <p:cNvPr id="8" name="Right Triangle 7">
            <a:extLst>
              <a:ext uri="{FF2B5EF4-FFF2-40B4-BE49-F238E27FC236}">
                <a16:creationId xmlns:a16="http://schemas.microsoft.com/office/drawing/2014/main" id="{C1D938F6-0CD6-21A8-107E-9A22D33E7FFE}"/>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536359F-8AC3-44A4-20A1-615F3D6B5119}"/>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QUESTIONS &amp; WRAP UP</a:t>
            </a:r>
          </a:p>
        </p:txBody>
      </p:sp>
      <p:sp>
        <p:nvSpPr>
          <p:cNvPr id="14" name="Right Triangle 13">
            <a:extLst>
              <a:ext uri="{FF2B5EF4-FFF2-40B4-BE49-F238E27FC236}">
                <a16:creationId xmlns:a16="http://schemas.microsoft.com/office/drawing/2014/main" id="{BE65BA85-480D-9658-7589-D8F53163698B}"/>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8474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E39C-940F-46EE-BEE9-F7D396836277}"/>
              </a:ext>
            </a:extLst>
          </p:cNvPr>
          <p:cNvSpPr>
            <a:spLocks noGrp="1"/>
          </p:cNvSpPr>
          <p:nvPr>
            <p:ph type="title"/>
          </p:nvPr>
        </p:nvSpPr>
        <p:spPr/>
        <p:txBody>
          <a:bodyPr/>
          <a:lstStyle/>
          <a:p>
            <a:r>
              <a:rPr lang="en-US">
                <a:solidFill>
                  <a:srgbClr val="E3E24F"/>
                </a:solidFill>
              </a:rPr>
              <a:t>Questions &amp; Next Steps</a:t>
            </a:r>
          </a:p>
        </p:txBody>
      </p:sp>
      <p:sp>
        <p:nvSpPr>
          <p:cNvPr id="3" name="Text Placeholder 2">
            <a:extLst>
              <a:ext uri="{FF2B5EF4-FFF2-40B4-BE49-F238E27FC236}">
                <a16:creationId xmlns:a16="http://schemas.microsoft.com/office/drawing/2014/main" id="{86AFE3A9-6D9D-6256-D7A9-6469B3C2C16C}"/>
              </a:ext>
            </a:extLst>
          </p:cNvPr>
          <p:cNvSpPr>
            <a:spLocks noGrp="1"/>
          </p:cNvSpPr>
          <p:nvPr>
            <p:ph type="body" sz="quarter" idx="12"/>
          </p:nvPr>
        </p:nvSpPr>
        <p:spPr>
          <a:xfrm>
            <a:off x="651750" y="2589196"/>
            <a:ext cx="5355858" cy="2610877"/>
          </a:xfrm>
        </p:spPr>
        <p:txBody>
          <a:bodyPr/>
          <a:lstStyle/>
          <a:p>
            <a:pPr marL="0" indent="0">
              <a:buNone/>
            </a:pPr>
            <a:r>
              <a:rPr lang="en-US" sz="3200" b="1" dirty="0">
                <a:solidFill>
                  <a:srgbClr val="28708B"/>
                </a:solidFill>
              </a:rPr>
              <a:t>QUESTIONS?</a:t>
            </a:r>
          </a:p>
          <a:p>
            <a:pPr marL="0" indent="0">
              <a:buNone/>
            </a:pPr>
            <a:endParaRPr lang="en-US" dirty="0"/>
          </a:p>
          <a:p>
            <a:pPr marL="0" indent="0">
              <a:buNone/>
            </a:pPr>
            <a:r>
              <a:rPr lang="en-US" b="1" dirty="0">
                <a:solidFill>
                  <a:srgbClr val="28708B"/>
                </a:solidFill>
              </a:rPr>
              <a:t>NEXT STEPS</a:t>
            </a:r>
          </a:p>
          <a:p>
            <a:pPr>
              <a:buFont typeface="Wingdings" panose="05000000000000000000" pitchFamily="2" charset="2"/>
              <a:buChar char="q"/>
            </a:pPr>
            <a:r>
              <a:rPr lang="en-US" dirty="0"/>
              <a:t>Submit Product or Service Approval Checklist</a:t>
            </a:r>
          </a:p>
          <a:p>
            <a:pPr>
              <a:buFont typeface="Wingdings" panose="05000000000000000000" pitchFamily="2" charset="2"/>
              <a:buChar char="q"/>
            </a:pPr>
            <a:r>
              <a:rPr lang="en-US" dirty="0"/>
              <a:t>Prepare to test production process next week</a:t>
            </a:r>
          </a:p>
        </p:txBody>
      </p:sp>
      <p:sp>
        <p:nvSpPr>
          <p:cNvPr id="6" name="Rectangle 5">
            <a:extLst>
              <a:ext uri="{FF2B5EF4-FFF2-40B4-BE49-F238E27FC236}">
                <a16:creationId xmlns:a16="http://schemas.microsoft.com/office/drawing/2014/main" id="{AC89029C-0084-5D44-5E30-9FA90A575FB1}"/>
              </a:ext>
              <a:ext uri="{C183D7F6-B498-43B3-948B-1728B52AA6E4}">
                <adec:decorative xmlns:adec="http://schemas.microsoft.com/office/drawing/2017/decorative" val="1"/>
              </a:ext>
            </a:extLst>
          </p:cNvPr>
          <p:cNvSpPr/>
          <p:nvPr/>
        </p:nvSpPr>
        <p:spPr>
          <a:xfrm>
            <a:off x="6540320" y="2095720"/>
            <a:ext cx="4734232" cy="4193320"/>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1E448408-0371-C229-9D77-5B96352FBE24}"/>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boxes">
            <a:extLst>
              <a:ext uri="{FF2B5EF4-FFF2-40B4-BE49-F238E27FC236}">
                <a16:creationId xmlns:a16="http://schemas.microsoft.com/office/drawing/2014/main" id="{D6A1C251-C762-DB3C-28E8-2128C0A03202}"/>
              </a:ext>
            </a:extLst>
          </p:cNvPr>
          <p:cNvPicPr>
            <a:picLocks noChangeAspect="1"/>
          </p:cNvPicPr>
          <p:nvPr/>
        </p:nvPicPr>
        <p:blipFill>
          <a:blip r:embed="rId3" cstate="screen">
            <a:extLst>
              <a:ext uri="{28A0092B-C50C-407E-A947-70E740481C1C}">
                <a14:useLocalDpi xmlns:a14="http://schemas.microsoft.com/office/drawing/2010/main"/>
              </a:ext>
            </a:extLst>
          </a:blip>
          <a:srcRect r="35530"/>
          <a:stretch>
            <a:fillRect/>
          </a:stretch>
        </p:blipFill>
        <p:spPr>
          <a:xfrm>
            <a:off x="6917431" y="2484054"/>
            <a:ext cx="4622819" cy="4033586"/>
          </a:xfrm>
          <a:prstGeom prst="rect">
            <a:avLst/>
          </a:prstGeom>
        </p:spPr>
      </p:pic>
      <p:pic>
        <p:nvPicPr>
          <p:cNvPr id="9" name="Picture 8">
            <a:extLst>
              <a:ext uri="{FF2B5EF4-FFF2-40B4-BE49-F238E27FC236}">
                <a16:creationId xmlns:a16="http://schemas.microsoft.com/office/drawing/2014/main" id="{6186390F-5CD4-BA96-E821-8ADF6B2D61DA}"/>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87212" y="1858365"/>
            <a:ext cx="2030219" cy="2030219"/>
          </a:xfrm>
          <a:prstGeom prst="rect">
            <a:avLst/>
          </a:prstGeom>
        </p:spPr>
      </p:pic>
      <p:pic>
        <p:nvPicPr>
          <p:cNvPr id="10" name="Picture 9">
            <a:extLst>
              <a:ext uri="{FF2B5EF4-FFF2-40B4-BE49-F238E27FC236}">
                <a16:creationId xmlns:a16="http://schemas.microsoft.com/office/drawing/2014/main" id="{59697529-E74C-5DAA-A47C-AD002F0F3DF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2326" y="1828270"/>
            <a:ext cx="1134105" cy="1134105"/>
          </a:xfrm>
          <a:prstGeom prst="rect">
            <a:avLst/>
          </a:prstGeom>
        </p:spPr>
      </p:pic>
    </p:spTree>
    <p:extLst>
      <p:ext uri="{BB962C8B-B14F-4D97-AF65-F5344CB8AC3E}">
        <p14:creationId xmlns:p14="http://schemas.microsoft.com/office/powerpoint/2010/main" val="3742452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6FC64-4252-2DF8-FC46-AB9F7F73F9B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3DF98D-97A7-C84E-B673-850937D825A9}"/>
              </a:ext>
              <a:ext uri="{C183D7F6-B498-43B3-948B-1728B52AA6E4}">
                <adec:decorative xmlns:adec="http://schemas.microsoft.com/office/drawing/2017/decorative" val="1"/>
              </a:ext>
            </a:extLst>
          </p:cNvPr>
          <p:cNvPicPr>
            <a:picLocks noChangeAspect="1"/>
          </p:cNvPicPr>
          <p:nvPr/>
        </p:nvPicPr>
        <p:blipFill>
          <a:blip r:embed="rId3"/>
          <a:srcRect t="15625"/>
          <a:stretch>
            <a:fillRect/>
          </a:stretch>
        </p:blipFill>
        <p:spPr>
          <a:xfrm>
            <a:off x="0" y="-6"/>
            <a:ext cx="12192000" cy="6858005"/>
          </a:xfrm>
          <a:prstGeom prst="rect">
            <a:avLst/>
          </a:prstGeom>
        </p:spPr>
      </p:pic>
      <p:pic>
        <p:nvPicPr>
          <p:cNvPr id="11" name="Picture 10">
            <a:extLst>
              <a:ext uri="{FF2B5EF4-FFF2-40B4-BE49-F238E27FC236}">
                <a16:creationId xmlns:a16="http://schemas.microsoft.com/office/drawing/2014/main" id="{20678869-45C2-51BD-896C-7FDB07C3F487}"/>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80440" y="-2708148"/>
            <a:ext cx="6858000" cy="12274296"/>
          </a:xfrm>
          <a:prstGeom prst="rect">
            <a:avLst/>
          </a:prstGeom>
        </p:spPr>
      </p:pic>
      <p:sp>
        <p:nvSpPr>
          <p:cNvPr id="8" name="Right Triangle 7">
            <a:extLst>
              <a:ext uri="{FF2B5EF4-FFF2-40B4-BE49-F238E27FC236}">
                <a16:creationId xmlns:a16="http://schemas.microsoft.com/office/drawing/2014/main" id="{A3C197DA-081E-F4CF-7C26-AD74B5C7DD92}"/>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A066110-FE1F-5CCD-D8BE-12598016DF2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WELCOME TO WEEK 5</a:t>
            </a:r>
          </a:p>
        </p:txBody>
      </p:sp>
      <p:sp>
        <p:nvSpPr>
          <p:cNvPr id="14" name="Right Triangle 13">
            <a:extLst>
              <a:ext uri="{FF2B5EF4-FFF2-40B4-BE49-F238E27FC236}">
                <a16:creationId xmlns:a16="http://schemas.microsoft.com/office/drawing/2014/main" id="{85D2FA03-F61B-351C-35B9-93BA3735C73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B2857-9C05-6AA3-A0E1-43B5D0493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CE6A6-310F-F360-65F0-B5C044604270}"/>
              </a:ext>
            </a:extLst>
          </p:cNvPr>
          <p:cNvSpPr>
            <a:spLocks noGrp="1"/>
          </p:cNvSpPr>
          <p:nvPr>
            <p:ph type="title"/>
          </p:nvPr>
        </p:nvSpPr>
        <p:spPr/>
        <p:txBody>
          <a:bodyPr/>
          <a:lstStyle/>
          <a:p>
            <a:r>
              <a:rPr lang="en-US" dirty="0">
                <a:solidFill>
                  <a:srgbClr val="E3E24F"/>
                </a:solidFill>
              </a:rPr>
              <a:t>Ice Breaker</a:t>
            </a:r>
          </a:p>
        </p:txBody>
      </p:sp>
      <p:sp>
        <p:nvSpPr>
          <p:cNvPr id="6" name="Text Placeholder 2">
            <a:extLst>
              <a:ext uri="{FF2B5EF4-FFF2-40B4-BE49-F238E27FC236}">
                <a16:creationId xmlns:a16="http://schemas.microsoft.com/office/drawing/2014/main" id="{D1B688D9-544B-F79B-19A1-84E9F0AC0E40}"/>
              </a:ext>
            </a:extLst>
          </p:cNvPr>
          <p:cNvSpPr>
            <a:spLocks noGrp="1"/>
          </p:cNvSpPr>
          <p:nvPr>
            <p:ph type="body" sz="quarter" idx="12"/>
          </p:nvPr>
        </p:nvSpPr>
        <p:spPr>
          <a:xfrm>
            <a:off x="651750" y="3618689"/>
            <a:ext cx="4212858" cy="605666"/>
          </a:xfrm>
        </p:spPr>
        <p:txBody>
          <a:bodyPr/>
          <a:lstStyle/>
          <a:p>
            <a:pPr marL="0" indent="0">
              <a:buNone/>
            </a:pPr>
            <a:r>
              <a:rPr lang="en-US" sz="3200" b="1" dirty="0"/>
              <a:t>Choose an ice breaker!</a:t>
            </a:r>
            <a:endParaRPr lang="en-US" sz="2800" b="1" dirty="0"/>
          </a:p>
        </p:txBody>
      </p:sp>
      <p:pic>
        <p:nvPicPr>
          <p:cNvPr id="5" name="Picture 4">
            <a:extLst>
              <a:ext uri="{FF2B5EF4-FFF2-40B4-BE49-F238E27FC236}">
                <a16:creationId xmlns:a16="http://schemas.microsoft.com/office/drawing/2014/main" id="{E744CCF4-7CDC-8CDA-C8B2-5A9684BE00F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0639" y="1905910"/>
            <a:ext cx="7071361" cy="4952090"/>
          </a:xfrm>
          <a:prstGeom prst="rect">
            <a:avLst/>
          </a:prstGeom>
        </p:spPr>
      </p:pic>
    </p:spTree>
    <p:extLst>
      <p:ext uri="{BB962C8B-B14F-4D97-AF65-F5344CB8AC3E}">
        <p14:creationId xmlns:p14="http://schemas.microsoft.com/office/powerpoint/2010/main" val="1429192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4B91-036B-0D0D-4A02-51EC1F5678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09F57E5-835C-2745-C18E-969E2932C315}"/>
              </a:ext>
              <a:ext uri="{C183D7F6-B498-43B3-948B-1728B52AA6E4}">
                <adec:decorative xmlns:adec="http://schemas.microsoft.com/office/drawing/2017/decorative" val="1"/>
              </a:ext>
            </a:extLst>
          </p:cNvPr>
          <p:cNvPicPr>
            <a:picLocks noChangeAspect="1"/>
          </p:cNvPicPr>
          <p:nvPr/>
        </p:nvPicPr>
        <p:blipFill>
          <a:blip r:embed="rId3"/>
          <a:srcRect t="15625"/>
          <a:stretch>
            <a:fillRect/>
          </a:stretch>
        </p:blipFill>
        <p:spPr>
          <a:xfrm>
            <a:off x="0" y="-6"/>
            <a:ext cx="12192000" cy="6858005"/>
          </a:xfrm>
          <a:prstGeom prst="rect">
            <a:avLst/>
          </a:prstGeom>
        </p:spPr>
      </p:pic>
      <p:pic>
        <p:nvPicPr>
          <p:cNvPr id="11" name="Picture 10">
            <a:extLst>
              <a:ext uri="{FF2B5EF4-FFF2-40B4-BE49-F238E27FC236}">
                <a16:creationId xmlns:a16="http://schemas.microsoft.com/office/drawing/2014/main" id="{4491629F-31D9-6E86-B2CE-2CAC9A3B87AB}"/>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80440" y="-2708148"/>
            <a:ext cx="6858000" cy="12274296"/>
          </a:xfrm>
          <a:prstGeom prst="rect">
            <a:avLst/>
          </a:prstGeom>
        </p:spPr>
      </p:pic>
      <p:sp>
        <p:nvSpPr>
          <p:cNvPr id="8" name="Right Triangle 7">
            <a:extLst>
              <a:ext uri="{FF2B5EF4-FFF2-40B4-BE49-F238E27FC236}">
                <a16:creationId xmlns:a16="http://schemas.microsoft.com/office/drawing/2014/main" id="{642658B3-7D82-135D-0890-F95F5D1695ED}"/>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A320234-ACEC-9317-3B5B-FAF1F0C2FF8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REVIEW</a:t>
            </a:r>
            <a:br>
              <a:rPr lang="en-US" dirty="0">
                <a:solidFill>
                  <a:srgbClr val="E3E24F"/>
                </a:solidFill>
                <a:latin typeface="Arial Black" panose="020B0A04020102020204" pitchFamily="34" charset="0"/>
              </a:rPr>
            </a:br>
            <a:r>
              <a:rPr lang="en-US" sz="2400" dirty="0">
                <a:solidFill>
                  <a:srgbClr val="E3E24F"/>
                </a:solidFill>
                <a:latin typeface="Arial Black" panose="020B0A04020102020204" pitchFamily="34" charset="0"/>
              </a:rPr>
              <a:t>BUSINESS MODEL CANVAS, MISSION </a:t>
            </a:r>
            <a:br>
              <a:rPr lang="en-US" sz="2400" dirty="0">
                <a:solidFill>
                  <a:srgbClr val="E3E24F"/>
                </a:solidFill>
                <a:latin typeface="Arial Black" panose="020B0A04020102020204" pitchFamily="34" charset="0"/>
              </a:rPr>
            </a:br>
            <a:r>
              <a:rPr lang="en-US" sz="2400" dirty="0">
                <a:solidFill>
                  <a:srgbClr val="E3E24F"/>
                </a:solidFill>
                <a:latin typeface="Arial Black" panose="020B0A04020102020204" pitchFamily="34" charset="0"/>
              </a:rPr>
              <a:t>STATEMENT &amp; CODE OF ETHICS </a:t>
            </a:r>
            <a:endParaRPr lang="en-US" dirty="0">
              <a:solidFill>
                <a:srgbClr val="E3E24F"/>
              </a:solidFill>
              <a:latin typeface="Arial Black" panose="020B0A04020102020204" pitchFamily="34" charset="0"/>
            </a:endParaRPr>
          </a:p>
        </p:txBody>
      </p:sp>
      <p:sp>
        <p:nvSpPr>
          <p:cNvPr id="14" name="Right Triangle 13">
            <a:extLst>
              <a:ext uri="{FF2B5EF4-FFF2-40B4-BE49-F238E27FC236}">
                <a16:creationId xmlns:a16="http://schemas.microsoft.com/office/drawing/2014/main" id="{40D17623-39A8-1A36-B32F-3CA34071FFFB}"/>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01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C3A6-8D43-E22D-0BD3-381C22F03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ED8F-B9EB-31B5-4B1B-E01C23F4F0C1}"/>
              </a:ext>
            </a:extLst>
          </p:cNvPr>
          <p:cNvSpPr>
            <a:spLocks noGrp="1"/>
          </p:cNvSpPr>
          <p:nvPr>
            <p:ph type="title"/>
          </p:nvPr>
        </p:nvSpPr>
        <p:spPr/>
        <p:txBody>
          <a:bodyPr/>
          <a:lstStyle/>
          <a:p>
            <a:r>
              <a:rPr lang="en-US" dirty="0"/>
              <a:t>Review </a:t>
            </a:r>
            <a:endParaRPr lang="en-US" dirty="0">
              <a:solidFill>
                <a:srgbClr val="E3E24F"/>
              </a:solidFill>
            </a:endParaRPr>
          </a:p>
        </p:txBody>
      </p:sp>
      <p:sp>
        <p:nvSpPr>
          <p:cNvPr id="6" name="Right Triangle 5">
            <a:extLst>
              <a:ext uri="{FF2B5EF4-FFF2-40B4-BE49-F238E27FC236}">
                <a16:creationId xmlns:a16="http://schemas.microsoft.com/office/drawing/2014/main" id="{F107B3E3-D0B6-29E6-7C7A-DDD9E20F3097}"/>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0E6BA20-5DD1-8740-E46F-3BE15D7CB463}"/>
              </a:ext>
            </a:extLst>
          </p:cNvPr>
          <p:cNvSpPr>
            <a:spLocks noGrp="1"/>
          </p:cNvSpPr>
          <p:nvPr>
            <p:ph type="body" sz="quarter" idx="12"/>
          </p:nvPr>
        </p:nvSpPr>
        <p:spPr>
          <a:xfrm>
            <a:off x="2198390" y="2597042"/>
            <a:ext cx="5619741" cy="2861491"/>
          </a:xfrm>
        </p:spPr>
        <p:txBody>
          <a:bodyPr/>
          <a:lstStyle/>
          <a:p>
            <a:pPr marL="0" indent="0">
              <a:buNone/>
            </a:pPr>
            <a:r>
              <a:rPr lang="en-US" sz="3200" b="1" dirty="0"/>
              <a:t>BUSINESS MODEL CANVAS </a:t>
            </a:r>
          </a:p>
          <a:p>
            <a:pPr marL="0" indent="0">
              <a:buNone/>
            </a:pPr>
            <a:endParaRPr lang="en-US" sz="3200" b="1" dirty="0"/>
          </a:p>
          <a:p>
            <a:pPr marL="0" indent="0">
              <a:buNone/>
            </a:pPr>
            <a:endParaRPr lang="en-US" sz="3200" b="1" dirty="0"/>
          </a:p>
          <a:p>
            <a:pPr marL="0" indent="0">
              <a:buNone/>
            </a:pPr>
            <a:r>
              <a:rPr lang="en-US" sz="3200" b="1" dirty="0"/>
              <a:t>MISSION STATEMENT </a:t>
            </a:r>
          </a:p>
          <a:p>
            <a:pPr marL="0" indent="0">
              <a:buNone/>
            </a:pPr>
            <a:endParaRPr lang="en-US" sz="3200" b="1" dirty="0"/>
          </a:p>
          <a:p>
            <a:pPr marL="0" indent="0">
              <a:buNone/>
            </a:pPr>
            <a:endParaRPr lang="en-US" sz="3200" b="1" dirty="0"/>
          </a:p>
          <a:p>
            <a:pPr marL="0" indent="0">
              <a:buNone/>
            </a:pPr>
            <a:r>
              <a:rPr lang="en-US" sz="3200" b="1" dirty="0"/>
              <a:t>CODE OF ETHICS</a:t>
            </a:r>
          </a:p>
          <a:p>
            <a:pPr marL="0" indent="0">
              <a:buNone/>
            </a:pPr>
            <a:endParaRPr lang="en-US" dirty="0"/>
          </a:p>
          <a:p>
            <a:endParaRPr lang="en-US" sz="2800" b="1" dirty="0"/>
          </a:p>
          <a:p>
            <a:pPr marL="0" indent="0">
              <a:buNone/>
            </a:pPr>
            <a:endParaRPr lang="en-US" sz="3200" b="1" dirty="0"/>
          </a:p>
          <a:p>
            <a:pPr marL="0" indent="0">
              <a:buNone/>
            </a:pPr>
            <a:endParaRPr lang="en-US" dirty="0"/>
          </a:p>
        </p:txBody>
      </p:sp>
      <p:pic>
        <p:nvPicPr>
          <p:cNvPr id="4" name="Picture 3">
            <a:extLst>
              <a:ext uri="{FF2B5EF4-FFF2-40B4-BE49-F238E27FC236}">
                <a16:creationId xmlns:a16="http://schemas.microsoft.com/office/drawing/2014/main" id="{3DC4D1EB-4581-F18E-AD91-62E1065A5BC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362" y="2024955"/>
            <a:ext cx="1716027" cy="1714503"/>
          </a:xfrm>
          <a:prstGeom prst="rect">
            <a:avLst/>
          </a:prstGeom>
        </p:spPr>
      </p:pic>
      <p:pic>
        <p:nvPicPr>
          <p:cNvPr id="8" name="Picture 7">
            <a:extLst>
              <a:ext uri="{FF2B5EF4-FFF2-40B4-BE49-F238E27FC236}">
                <a16:creationId xmlns:a16="http://schemas.microsoft.com/office/drawing/2014/main" id="{51F2A64F-9FF5-0DF8-FA17-8275231C389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362" y="4896610"/>
            <a:ext cx="1716027" cy="1719075"/>
          </a:xfrm>
          <a:prstGeom prst="rect">
            <a:avLst/>
          </a:prstGeom>
        </p:spPr>
      </p:pic>
      <p:pic>
        <p:nvPicPr>
          <p:cNvPr id="10" name="Picture 9">
            <a:extLst>
              <a:ext uri="{FF2B5EF4-FFF2-40B4-BE49-F238E27FC236}">
                <a16:creationId xmlns:a16="http://schemas.microsoft.com/office/drawing/2014/main" id="{746ABD9C-D970-740C-6663-FEBF428108F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1754" y="3958279"/>
            <a:ext cx="777242" cy="911354"/>
          </a:xfrm>
          <a:prstGeom prst="rect">
            <a:avLst/>
          </a:prstGeom>
        </p:spPr>
      </p:pic>
      <p:pic>
        <p:nvPicPr>
          <p:cNvPr id="14" name="Picture 13" descr="A group of teens with their arms around each other posing for a photo.&#10;&#10;">
            <a:extLst>
              <a:ext uri="{FF2B5EF4-FFF2-40B4-BE49-F238E27FC236}">
                <a16:creationId xmlns:a16="http://schemas.microsoft.com/office/drawing/2014/main" id="{CE92DFF0-79F1-2CC8-7754-12F9797109EA}"/>
              </a:ext>
            </a:extLst>
          </p:cNvPr>
          <p:cNvPicPr>
            <a:picLocks noChangeAspect="1"/>
          </p:cNvPicPr>
          <p:nvPr/>
        </p:nvPicPr>
        <p:blipFill>
          <a:blip r:embed="rId6" cstate="screen">
            <a:extLst>
              <a:ext uri="{28A0092B-C50C-407E-A947-70E740481C1C}">
                <a14:useLocalDpi xmlns:a14="http://schemas.microsoft.com/office/drawing/2010/main"/>
              </a:ext>
            </a:extLst>
          </a:blip>
          <a:srcRect l="15007" t="22154" r="21138"/>
          <a:stretch>
            <a:fillRect/>
          </a:stretch>
        </p:blipFill>
        <p:spPr>
          <a:xfrm>
            <a:off x="6954982" y="2780145"/>
            <a:ext cx="5619741" cy="4567412"/>
          </a:xfrm>
          <a:prstGeom prst="rect">
            <a:avLst/>
          </a:prstGeom>
        </p:spPr>
      </p:pic>
      <p:pic>
        <p:nvPicPr>
          <p:cNvPr id="16" name="Picture 15">
            <a:extLst>
              <a:ext uri="{FF2B5EF4-FFF2-40B4-BE49-F238E27FC236}">
                <a16:creationId xmlns:a16="http://schemas.microsoft.com/office/drawing/2014/main" id="{8B94BF14-6433-35EC-4E14-6EFD9A2426EE}"/>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53730" y="2024955"/>
            <a:ext cx="1714503" cy="1716027"/>
          </a:xfrm>
          <a:prstGeom prst="rect">
            <a:avLst/>
          </a:prstGeom>
        </p:spPr>
      </p:pic>
    </p:spTree>
    <p:extLst>
      <p:ext uri="{BB962C8B-B14F-4D97-AF65-F5344CB8AC3E}">
        <p14:creationId xmlns:p14="http://schemas.microsoft.com/office/powerpoint/2010/main" val="2232361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2205-F521-BCCC-0780-CD4362B4407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FD5256-4CF4-FB2B-0567-806E624F3289}"/>
              </a:ext>
              <a:ext uri="{C183D7F6-B498-43B3-948B-1728B52AA6E4}">
                <adec:decorative xmlns:adec="http://schemas.microsoft.com/office/drawing/2017/decorative" val="1"/>
              </a:ext>
            </a:extLst>
          </p:cNvPr>
          <p:cNvPicPr>
            <a:picLocks noChangeAspect="1"/>
          </p:cNvPicPr>
          <p:nvPr/>
        </p:nvPicPr>
        <p:blipFill>
          <a:blip r:embed="rId3"/>
          <a:srcRect t="15625"/>
          <a:stretch>
            <a:fillRect/>
          </a:stretch>
        </p:blipFill>
        <p:spPr>
          <a:xfrm>
            <a:off x="0" y="-6"/>
            <a:ext cx="12192000" cy="6858005"/>
          </a:xfrm>
          <a:prstGeom prst="rect">
            <a:avLst/>
          </a:prstGeom>
        </p:spPr>
      </p:pic>
      <p:pic>
        <p:nvPicPr>
          <p:cNvPr id="11" name="Picture 10">
            <a:extLst>
              <a:ext uri="{FF2B5EF4-FFF2-40B4-BE49-F238E27FC236}">
                <a16:creationId xmlns:a16="http://schemas.microsoft.com/office/drawing/2014/main" id="{B9277B0C-34C3-50E3-D45B-6FF68C6EA984}"/>
              </a:ext>
              <a:ext uri="{C183D7F6-B498-43B3-948B-1728B52AA6E4}">
                <adec:decorative xmlns:adec="http://schemas.microsoft.com/office/drawing/2017/decorative" val="1"/>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rot="16200000">
            <a:off x="2680440" y="-2708148"/>
            <a:ext cx="6858000" cy="12274296"/>
          </a:xfrm>
          <a:prstGeom prst="rect">
            <a:avLst/>
          </a:prstGeom>
        </p:spPr>
      </p:pic>
      <p:sp>
        <p:nvSpPr>
          <p:cNvPr id="8" name="Right Triangle 7">
            <a:extLst>
              <a:ext uri="{FF2B5EF4-FFF2-40B4-BE49-F238E27FC236}">
                <a16:creationId xmlns:a16="http://schemas.microsoft.com/office/drawing/2014/main" id="{6E9701EF-5CFF-5F30-EF6D-922D3974FC31}"/>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9764C17-8C6E-A31C-BD54-8895F6E295EC}"/>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dirty="0">
                <a:solidFill>
                  <a:srgbClr val="E3E24F"/>
                </a:solidFill>
                <a:latin typeface="Arial Black" panose="020B0A04020102020204" pitchFamily="34" charset="0"/>
              </a:rPr>
              <a:t>KEY PERFORMANCE INDICATORS</a:t>
            </a:r>
          </a:p>
        </p:txBody>
      </p:sp>
      <p:sp>
        <p:nvSpPr>
          <p:cNvPr id="14" name="Right Triangle 13">
            <a:extLst>
              <a:ext uri="{FF2B5EF4-FFF2-40B4-BE49-F238E27FC236}">
                <a16:creationId xmlns:a16="http://schemas.microsoft.com/office/drawing/2014/main" id="{FD719124-7034-E0E4-5D64-E43EAB1903F5}"/>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58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9E01-2C6E-8C4C-31F6-61E27E3B3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7964C-C243-C4EB-008D-B30537339F4A}"/>
              </a:ext>
            </a:extLst>
          </p:cNvPr>
          <p:cNvSpPr>
            <a:spLocks noGrp="1"/>
          </p:cNvSpPr>
          <p:nvPr>
            <p:ph type="title"/>
          </p:nvPr>
        </p:nvSpPr>
        <p:spPr/>
        <p:txBody>
          <a:bodyPr/>
          <a:lstStyle/>
          <a:p>
            <a:r>
              <a:rPr lang="en-US" dirty="0">
                <a:solidFill>
                  <a:srgbClr val="E3E24F"/>
                </a:solidFill>
              </a:rPr>
              <a:t>Key Performance Indicators &amp; Critical Success Factors</a:t>
            </a:r>
          </a:p>
        </p:txBody>
      </p:sp>
      <p:sp>
        <p:nvSpPr>
          <p:cNvPr id="3" name="Text Placeholder 2">
            <a:extLst>
              <a:ext uri="{FF2B5EF4-FFF2-40B4-BE49-F238E27FC236}">
                <a16:creationId xmlns:a16="http://schemas.microsoft.com/office/drawing/2014/main" id="{822B91D1-FD38-C4CC-1500-2FA7AEC84B47}"/>
              </a:ext>
            </a:extLst>
          </p:cNvPr>
          <p:cNvSpPr>
            <a:spLocks noGrp="1"/>
          </p:cNvSpPr>
          <p:nvPr>
            <p:ph type="body" sz="quarter" idx="12"/>
          </p:nvPr>
        </p:nvSpPr>
        <p:spPr>
          <a:xfrm>
            <a:off x="1963314" y="2781927"/>
            <a:ext cx="7374650" cy="2510509"/>
          </a:xfrm>
        </p:spPr>
        <p:txBody>
          <a:bodyPr/>
          <a:lstStyle/>
          <a:p>
            <a:pPr marL="0" indent="0">
              <a:buNone/>
            </a:pPr>
            <a:r>
              <a:rPr lang="en-US" b="1" dirty="0"/>
              <a:t>Key Performance Indicators (KPIs) </a:t>
            </a:r>
            <a:r>
              <a:rPr lang="en-US" dirty="0"/>
              <a:t>are metrics used to measure the success of a business.</a:t>
            </a:r>
          </a:p>
          <a:p>
            <a:pPr marL="0" indent="0">
              <a:buNone/>
            </a:pPr>
            <a:endParaRPr lang="en-US" dirty="0"/>
          </a:p>
          <a:p>
            <a:pPr marL="0" indent="0">
              <a:buNone/>
            </a:pPr>
            <a:endParaRPr lang="en-US" dirty="0"/>
          </a:p>
          <a:p>
            <a:pPr marL="0" indent="0">
              <a:buNone/>
            </a:pPr>
            <a:endParaRPr lang="en-US" dirty="0"/>
          </a:p>
          <a:p>
            <a:pPr marL="0" indent="0">
              <a:buNone/>
            </a:pPr>
            <a:r>
              <a:rPr lang="en-US" b="1" dirty="0"/>
              <a:t>Critical success factors </a:t>
            </a:r>
            <a:r>
              <a:rPr lang="en-US" dirty="0"/>
              <a:t>are the key requirements for your business’s success. </a:t>
            </a:r>
          </a:p>
        </p:txBody>
      </p:sp>
      <p:sp>
        <p:nvSpPr>
          <p:cNvPr id="8" name="Right Triangle 7">
            <a:extLst>
              <a:ext uri="{FF2B5EF4-FFF2-40B4-BE49-F238E27FC236}">
                <a16:creationId xmlns:a16="http://schemas.microsoft.com/office/drawing/2014/main" id="{F9A385ED-FBBE-3236-46AE-FAD483FF6375}"/>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FCC71F2-5B48-8156-98C6-434B9807B75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313" y="2321154"/>
            <a:ext cx="1716027" cy="1716027"/>
          </a:xfrm>
          <a:prstGeom prst="rect">
            <a:avLst/>
          </a:prstGeom>
        </p:spPr>
      </p:pic>
      <p:pic>
        <p:nvPicPr>
          <p:cNvPr id="11" name="Picture 10">
            <a:extLst>
              <a:ext uri="{FF2B5EF4-FFF2-40B4-BE49-F238E27FC236}">
                <a16:creationId xmlns:a16="http://schemas.microsoft.com/office/drawing/2014/main" id="{2C895FC7-4909-2A1A-1C38-C57808D63DA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4313" y="4207419"/>
            <a:ext cx="1716027" cy="1716027"/>
          </a:xfrm>
          <a:prstGeom prst="rect">
            <a:avLst/>
          </a:prstGeom>
        </p:spPr>
      </p:pic>
    </p:spTree>
    <p:extLst>
      <p:ext uri="{BB962C8B-B14F-4D97-AF65-F5344CB8AC3E}">
        <p14:creationId xmlns:p14="http://schemas.microsoft.com/office/powerpoint/2010/main" val="4044854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86C9-03A8-7401-B047-70F2888AF6B3}"/>
              </a:ext>
            </a:extLst>
          </p:cNvPr>
          <p:cNvSpPr>
            <a:spLocks noGrp="1"/>
          </p:cNvSpPr>
          <p:nvPr>
            <p:ph type="title"/>
          </p:nvPr>
        </p:nvSpPr>
        <p:spPr/>
        <p:txBody>
          <a:bodyPr/>
          <a:lstStyle/>
          <a:p>
            <a:r>
              <a:rPr lang="en-US" dirty="0"/>
              <a:t>KPI Video</a:t>
            </a:r>
          </a:p>
        </p:txBody>
      </p:sp>
      <p:pic>
        <p:nvPicPr>
          <p:cNvPr id="4" name="3.01.01 KPI Video" descr="KPI Video">
            <a:hlinkClick r:id="" action="ppaction://media"/>
            <a:extLst>
              <a:ext uri="{FF2B5EF4-FFF2-40B4-BE49-F238E27FC236}">
                <a16:creationId xmlns:a16="http://schemas.microsoft.com/office/drawing/2014/main" id="{20205DBE-1BF7-D249-2F1A-0A8881A548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23179" y="2063286"/>
            <a:ext cx="7685839" cy="4323284"/>
          </a:xfrm>
          <a:prstGeom prst="rect">
            <a:avLst/>
          </a:prstGeom>
        </p:spPr>
      </p:pic>
      <p:pic>
        <p:nvPicPr>
          <p:cNvPr id="5" name="Picture 4">
            <a:extLst>
              <a:ext uri="{FF2B5EF4-FFF2-40B4-BE49-F238E27FC236}">
                <a16:creationId xmlns:a16="http://schemas.microsoft.com/office/drawing/2014/main" id="{F6C993A1-7B95-D76C-4720-9F84DC2429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7152" y="1912617"/>
            <a:ext cx="1716027" cy="1714503"/>
          </a:xfrm>
          <a:prstGeom prst="rect">
            <a:avLst/>
          </a:prstGeom>
        </p:spPr>
      </p:pic>
      <p:sp>
        <p:nvSpPr>
          <p:cNvPr id="6" name="TextBox 5">
            <a:extLst>
              <a:ext uri="{FF2B5EF4-FFF2-40B4-BE49-F238E27FC236}">
                <a16:creationId xmlns:a16="http://schemas.microsoft.com/office/drawing/2014/main" id="{FD20CD97-031B-7F85-7D4F-4760138ABDCF}"/>
              </a:ext>
            </a:extLst>
          </p:cNvPr>
          <p:cNvSpPr txBox="1"/>
          <p:nvPr/>
        </p:nvSpPr>
        <p:spPr>
          <a:xfrm>
            <a:off x="2123179" y="6414278"/>
            <a:ext cx="6096000" cy="369332"/>
          </a:xfrm>
          <a:prstGeom prst="rect">
            <a:avLst/>
          </a:prstGeom>
          <a:noFill/>
        </p:spPr>
        <p:txBody>
          <a:bodyPr wrap="square">
            <a:spAutoFit/>
          </a:bodyPr>
          <a:lstStyle/>
          <a:p>
            <a:r>
              <a:rPr lang="en-US" dirty="0">
                <a:hlinkClick r:id="rId7"/>
              </a:rPr>
              <a:t>KPI Video</a:t>
            </a:r>
            <a:endParaRPr lang="en-US" dirty="0"/>
          </a:p>
        </p:txBody>
      </p:sp>
    </p:spTree>
    <p:extLst>
      <p:ext uri="{BB962C8B-B14F-4D97-AF65-F5344CB8AC3E}">
        <p14:creationId xmlns:p14="http://schemas.microsoft.com/office/powerpoint/2010/main" val="1560560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pptx" id="{6AD8B857-336D-4E8D-BC7C-FEEDDD3FE1AF}" vid="{4C29F5DE-EE7B-481A-9E7E-B6E095D12B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F2A12880C0458825D038ABBB7F58" ma:contentTypeVersion="17" ma:contentTypeDescription="Create a new document." ma:contentTypeScope="" ma:versionID="b6960394eb55287e75adf76cdde8617f">
  <xsd:schema xmlns:xsd="http://www.w3.org/2001/XMLSchema" xmlns:xs="http://www.w3.org/2001/XMLSchema" xmlns:p="http://schemas.microsoft.com/office/2006/metadata/properties" xmlns:ns2="a0fd2e1f-501a-43c8-a1a2-4d38c648fafd" xmlns:ns3="eed5da6c-c118-4ccb-8b02-7ee5bd42a665" targetNamespace="http://schemas.microsoft.com/office/2006/metadata/properties" ma:root="true" ma:fieldsID="27559b170bb321dbe035b86d613197e2" ns2:_="" ns3:_="">
    <xsd:import namespace="a0fd2e1f-501a-43c8-a1a2-4d38c648fafd"/>
    <xsd:import namespace="eed5da6c-c118-4ccb-8b02-7ee5bd42a66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fd2e1f-501a-43c8-a1a2-4d38c648f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ffa1762-d6be-446e-8996-7804568a715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d5da6c-c118-4ccb-8b02-7ee5bd42a66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84f2fe0-25e1-4677-a279-1b00b7d6bc0c}" ma:internalName="TaxCatchAll" ma:showField="CatchAllData" ma:web="eed5da6c-c118-4ccb-8b02-7ee5bd42a6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ed5da6c-c118-4ccb-8b02-7ee5bd42a665" xsi:nil="true"/>
    <lcf76f155ced4ddcb4097134ff3c332f xmlns="a0fd2e1f-501a-43c8-a1a2-4d38c648faf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19CF9E2-47C1-4059-8E34-883F5BF78086}">
  <ds:schemaRefs>
    <ds:schemaRef ds:uri="a0fd2e1f-501a-43c8-a1a2-4d38c648fafd"/>
    <ds:schemaRef ds:uri="eed5da6c-c118-4ccb-8b02-7ee5bd42a6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F7BE82-920F-4A23-A3D1-88EDD728484D}">
  <ds:schemaRefs>
    <ds:schemaRef ds:uri="http://schemas.microsoft.com/sharepoint/v3/contenttype/forms"/>
  </ds:schemaRefs>
</ds:datastoreItem>
</file>

<file path=customXml/itemProps3.xml><?xml version="1.0" encoding="utf-8"?>
<ds:datastoreItem xmlns:ds="http://schemas.openxmlformats.org/officeDocument/2006/customXml" ds:itemID="{B962E5D5-688E-4326-B1B3-1C6CC24B9D39}">
  <ds:schemaRefs>
    <ds:schemaRef ds:uri="http://schemas.openxmlformats.org/package/2006/metadata/core-properties"/>
    <ds:schemaRef ds:uri="http://www.w3.org/XML/1998/namespace"/>
    <ds:schemaRef ds:uri="eed5da6c-c118-4ccb-8b02-7ee5bd42a665"/>
    <ds:schemaRef ds:uri="http://purl.org/dc/terms/"/>
    <ds:schemaRef ds:uri="http://purl.org/dc/elements/1.1/"/>
    <ds:schemaRef ds:uri="http://schemas.microsoft.com/office/2006/metadata/properties"/>
    <ds:schemaRef ds:uri="http://schemas.microsoft.com/office/infopath/2007/PartnerControls"/>
    <ds:schemaRef ds:uri="http://purl.org/dc/dcmitype/"/>
    <ds:schemaRef ds:uri="http://schemas.microsoft.com/office/2006/documentManagement/types"/>
    <ds:schemaRef ds:uri="a0fd2e1f-501a-43c8-a1a2-4d38c648fafd"/>
  </ds:schemaRefs>
</ds:datastoreItem>
</file>

<file path=docMetadata/LabelInfo.xml><?xml version="1.0" encoding="utf-8"?>
<clbl:labelList xmlns:clbl="http://schemas.microsoft.com/office/2020/mipLabelMetadata">
  <clbl:label id="{4ba4df33-9f13-44f8-b762-4e8763c3b7e1}" enabled="0" method="" siteId="{4ba4df33-9f13-44f8-b762-4e8763c3b7e1}" removed="1"/>
</clbl:labelList>
</file>

<file path=docProps/app.xml><?xml version="1.0" encoding="utf-8"?>
<Properties xmlns="http://schemas.openxmlformats.org/officeDocument/2006/extended-properties" xmlns:vt="http://schemas.openxmlformats.org/officeDocument/2006/docPropsVTypes">
  <Template>Lesson 1</Template>
  <TotalTime>2893</TotalTime>
  <Words>2127</Words>
  <Application>Microsoft Office PowerPoint</Application>
  <PresentationFormat>Widescreen</PresentationFormat>
  <Paragraphs>267</Paragraphs>
  <Slides>29</Slides>
  <Notes>27</Notes>
  <HiddenSlides>0</HiddenSlides>
  <MMClips>1</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JA COMPANY PROGRAM</vt:lpstr>
      <vt:lpstr>WEEK 5 AGENDA</vt:lpstr>
      <vt:lpstr>WELCOME TO WEEK 5</vt:lpstr>
      <vt:lpstr>Ice Breaker</vt:lpstr>
      <vt:lpstr>REVIEW BUSINESS MODEL CANVAS, MISSION  STATEMENT &amp; CODE OF ETHICS </vt:lpstr>
      <vt:lpstr>Review </vt:lpstr>
      <vt:lpstr>KEY PERFORMANCE INDICATORS</vt:lpstr>
      <vt:lpstr>Key Performance Indicators &amp; Critical Success Factors</vt:lpstr>
      <vt:lpstr>KPI Video</vt:lpstr>
      <vt:lpstr>KPI Worksheet</vt:lpstr>
      <vt:lpstr>BUSINESS PLANNING</vt:lpstr>
      <vt:lpstr>Business Planning</vt:lpstr>
      <vt:lpstr>Planning Resources</vt:lpstr>
      <vt:lpstr>Business Planning Department Sharing</vt:lpstr>
      <vt:lpstr>Lean Business Plan</vt:lpstr>
      <vt:lpstr>COMPANY MEETINGS</vt:lpstr>
      <vt:lpstr>Company Meetings</vt:lpstr>
      <vt:lpstr>Sample Agenda</vt:lpstr>
      <vt:lpstr>PRODUCT OR SERVICE APPROVAL</vt:lpstr>
      <vt:lpstr>Product or Service Approval</vt:lpstr>
      <vt:lpstr>RECORD KEEPING  REVIEW </vt:lpstr>
      <vt:lpstr>Record Keeping</vt:lpstr>
      <vt:lpstr>Record Keeping Responsibilities</vt:lpstr>
      <vt:lpstr>Record Keeping Responsibilities</vt:lpstr>
      <vt:lpstr>Record Keeping Responsibilities</vt:lpstr>
      <vt:lpstr>ENTREPRENEURIAL RESILIENCY MODULES</vt:lpstr>
      <vt:lpstr>Company Program Resiliency Modules</vt:lpstr>
      <vt:lpstr>QUESTIONS &amp; WRAP UP</vt:lpstr>
      <vt:lpstr>Questions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Pretzlaff</dc:creator>
  <cp:lastModifiedBy>Emily Pretzlaff</cp:lastModifiedBy>
  <cp:revision>8</cp:revision>
  <dcterms:created xsi:type="dcterms:W3CDTF">2025-07-08T15:05:21Z</dcterms:created>
  <dcterms:modified xsi:type="dcterms:W3CDTF">2026-01-19T03:48:42Z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0x010100EB4DF2A12880C0458825D038ABBB7F58</vt:lpwstr>
  </property>
  <property fmtid="{D5CDD505-2E9C-101B-9397-08002B2CF9AE}" pid="3" name="MediaServiceImageTags">
    <vt:lpwstr/>
  </property>
</Properties>
</file>